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56" r:id="rId2"/>
    <p:sldId id="257" r:id="rId3"/>
    <p:sldId id="295" r:id="rId4"/>
    <p:sldId id="296" r:id="rId5"/>
    <p:sldId id="270" r:id="rId6"/>
    <p:sldId id="286" r:id="rId7"/>
    <p:sldId id="291" r:id="rId8"/>
    <p:sldId id="258" r:id="rId9"/>
    <p:sldId id="259" r:id="rId10"/>
    <p:sldId id="292" r:id="rId11"/>
    <p:sldId id="264" r:id="rId12"/>
    <p:sldId id="305" r:id="rId13"/>
    <p:sldId id="260" r:id="rId14"/>
    <p:sldId id="308" r:id="rId15"/>
    <p:sldId id="297" r:id="rId16"/>
    <p:sldId id="263" r:id="rId17"/>
    <p:sldId id="265" r:id="rId18"/>
    <p:sldId id="306"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300" r:id="rId32"/>
    <p:sldId id="304" r:id="rId33"/>
    <p:sldId id="301" r:id="rId34"/>
    <p:sldId id="299" r:id="rId35"/>
    <p:sldId id="283" r:id="rId36"/>
    <p:sldId id="303" r:id="rId37"/>
    <p:sldId id="294" r:id="rId38"/>
    <p:sldId id="307" r:id="rId39"/>
    <p:sldId id="261" r:id="rId40"/>
    <p:sldId id="302" r:id="rId41"/>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9C4528-C8E3-4D2B-BEAD-2FA7D7050033}">
          <p14:sldIdLst>
            <p14:sldId id="256"/>
            <p14:sldId id="257"/>
            <p14:sldId id="295"/>
            <p14:sldId id="296"/>
            <p14:sldId id="270"/>
            <p14:sldId id="286"/>
            <p14:sldId id="291"/>
            <p14:sldId id="258"/>
            <p14:sldId id="259"/>
            <p14:sldId id="292"/>
            <p14:sldId id="264"/>
            <p14:sldId id="305"/>
            <p14:sldId id="260"/>
            <p14:sldId id="308"/>
            <p14:sldId id="297"/>
            <p14:sldId id="263"/>
          </p14:sldIdLst>
        </p14:section>
        <p14:section name="Appendix" id="{EBD54A7C-194C-49EF-B529-AF80FD4220B2}">
          <p14:sldIdLst>
            <p14:sldId id="265"/>
            <p14:sldId id="306"/>
            <p14:sldId id="271"/>
            <p14:sldId id="272"/>
            <p14:sldId id="273"/>
            <p14:sldId id="274"/>
            <p14:sldId id="275"/>
            <p14:sldId id="276"/>
            <p14:sldId id="277"/>
            <p14:sldId id="278"/>
            <p14:sldId id="279"/>
            <p14:sldId id="280"/>
            <p14:sldId id="281"/>
            <p14:sldId id="282"/>
            <p14:sldId id="300"/>
            <p14:sldId id="304"/>
            <p14:sldId id="301"/>
            <p14:sldId id="299"/>
            <p14:sldId id="283"/>
            <p14:sldId id="303"/>
            <p14:sldId id="294"/>
            <p14:sldId id="307"/>
            <p14:sldId id="261"/>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C3EA"/>
    <a:srgbClr val="99FFCC"/>
    <a:srgbClr val="99FF66"/>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60"/>
  </p:normalViewPr>
  <p:slideViewPr>
    <p:cSldViewPr snapToGrid="0">
      <p:cViewPr varScale="1">
        <p:scale>
          <a:sx n="177" d="100"/>
          <a:sy n="177" d="100"/>
        </p:scale>
        <p:origin x="917" y="34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B92165-CFE8-DC7D-3BC2-0DD8348D31C1}"/>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r>
              <a:rPr lang="en-US"/>
              <a:t>USSVI Appalachian Base</a:t>
            </a:r>
          </a:p>
        </p:txBody>
      </p:sp>
      <p:sp>
        <p:nvSpPr>
          <p:cNvPr id="3" name="Date Placeholder 2">
            <a:extLst>
              <a:ext uri="{FF2B5EF4-FFF2-40B4-BE49-F238E27FC236}">
                <a16:creationId xmlns:a16="http://schemas.microsoft.com/office/drawing/2014/main" id="{CD020B5C-FE9D-F1FE-5899-2A574AFB1CE6}"/>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4A6DDA75-AD7B-482A-B17E-8D3E0C1B799A}" type="datetime9">
              <a:rPr lang="en-US" smtClean="0"/>
              <a:t>04/18/2026 07:44:47</a:t>
            </a:fld>
            <a:endParaRPr lang="en-US"/>
          </a:p>
        </p:txBody>
      </p:sp>
      <p:sp>
        <p:nvSpPr>
          <p:cNvPr id="4" name="Footer Placeholder 3">
            <a:extLst>
              <a:ext uri="{FF2B5EF4-FFF2-40B4-BE49-F238E27FC236}">
                <a16:creationId xmlns:a16="http://schemas.microsoft.com/office/drawing/2014/main" id="{A6844492-257A-885F-3828-91173E556FF6}"/>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r>
              <a:rPr lang="en-US"/>
              <a:t>Membership Meeting</a:t>
            </a:r>
          </a:p>
        </p:txBody>
      </p:sp>
      <p:sp>
        <p:nvSpPr>
          <p:cNvPr id="5" name="Slide Number Placeholder 4">
            <a:extLst>
              <a:ext uri="{FF2B5EF4-FFF2-40B4-BE49-F238E27FC236}">
                <a16:creationId xmlns:a16="http://schemas.microsoft.com/office/drawing/2014/main" id="{324DBE91-2711-C79D-EBDC-2D28430DC085}"/>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4D37C930-9E69-4E3C-A4B5-A21F75AB11E1}" type="slidenum">
              <a:rPr lang="en-US" smtClean="0"/>
              <a:t>‹#›</a:t>
            </a:fld>
            <a:endParaRPr lang="en-US"/>
          </a:p>
        </p:txBody>
      </p:sp>
    </p:spTree>
    <p:extLst>
      <p:ext uri="{BB962C8B-B14F-4D97-AF65-F5344CB8AC3E}">
        <p14:creationId xmlns:p14="http://schemas.microsoft.com/office/powerpoint/2010/main" val="53467162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r>
              <a:rPr lang="en-US"/>
              <a:t>USSVI Appalachian Base</a:t>
            </a:r>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7F70B0CC-7F3D-4B4B-B08C-D6B96F79A43D}" type="datetime9">
              <a:rPr lang="en-US" smtClean="0"/>
              <a:t>04/18/2026 07:43:56</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r>
              <a:rPr lang="en-US"/>
              <a:t>Membership Meeting</a:t>
            </a:r>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DB9F6219-0DCF-469E-A8EE-A46EEB2C930F}" type="slidenum">
              <a:rPr lang="en-US" smtClean="0"/>
              <a:t>‹#›</a:t>
            </a:fld>
            <a:endParaRPr lang="en-US"/>
          </a:p>
        </p:txBody>
      </p:sp>
    </p:spTree>
    <p:extLst>
      <p:ext uri="{BB962C8B-B14F-4D97-AF65-F5344CB8AC3E}">
        <p14:creationId xmlns:p14="http://schemas.microsoft.com/office/powerpoint/2010/main" val="87206651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1</a:t>
            </a:fld>
            <a:endParaRPr lang="en-US"/>
          </a:p>
        </p:txBody>
      </p:sp>
      <p:sp>
        <p:nvSpPr>
          <p:cNvPr id="5" name="Date Placeholder 4">
            <a:extLst>
              <a:ext uri="{FF2B5EF4-FFF2-40B4-BE49-F238E27FC236}">
                <a16:creationId xmlns:a16="http://schemas.microsoft.com/office/drawing/2014/main" id="{53FE7B50-D390-76C4-435A-B99010AED1E9}"/>
              </a:ext>
            </a:extLst>
          </p:cNvPr>
          <p:cNvSpPr>
            <a:spLocks noGrp="1"/>
          </p:cNvSpPr>
          <p:nvPr>
            <p:ph type="dt" idx="1"/>
          </p:nvPr>
        </p:nvSpPr>
        <p:spPr/>
        <p:txBody>
          <a:bodyPr/>
          <a:lstStyle/>
          <a:p>
            <a:fld id="{81AB3301-507E-4BCA-BE82-171884F21A2E}" type="datetime9">
              <a:rPr lang="en-US" smtClean="0"/>
              <a:t>04/18/2026 07:43:56</a:t>
            </a:fld>
            <a:endParaRPr lang="en-US"/>
          </a:p>
        </p:txBody>
      </p:sp>
      <p:sp>
        <p:nvSpPr>
          <p:cNvPr id="6" name="Footer Placeholder 5">
            <a:extLst>
              <a:ext uri="{FF2B5EF4-FFF2-40B4-BE49-F238E27FC236}">
                <a16:creationId xmlns:a16="http://schemas.microsoft.com/office/drawing/2014/main" id="{297B70D3-3F90-A356-D7AA-1438BD3D167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39018922-1351-DEDA-9D9C-EA4DE1D2273F}"/>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77271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D24A-D996-3943-19C2-F52BF8672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434E2-E3DB-3A92-EE3E-7D6F2F87A9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2BCF1F-C958-3951-127C-956D4E492E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EB365-EE3F-948C-8791-F7A5352505EC}"/>
              </a:ext>
            </a:extLst>
          </p:cNvPr>
          <p:cNvSpPr>
            <a:spLocks noGrp="1"/>
          </p:cNvSpPr>
          <p:nvPr>
            <p:ph type="sldNum" sz="quarter" idx="5"/>
          </p:nvPr>
        </p:nvSpPr>
        <p:spPr/>
        <p:txBody>
          <a:bodyPr/>
          <a:lstStyle/>
          <a:p>
            <a:fld id="{DB9F6219-0DCF-469E-A8EE-A46EEB2C930F}" type="slidenum">
              <a:rPr lang="en-US" smtClean="0"/>
              <a:t>10</a:t>
            </a:fld>
            <a:endParaRPr lang="en-US"/>
          </a:p>
        </p:txBody>
      </p:sp>
      <p:sp>
        <p:nvSpPr>
          <p:cNvPr id="5" name="Date Placeholder 4">
            <a:extLst>
              <a:ext uri="{FF2B5EF4-FFF2-40B4-BE49-F238E27FC236}">
                <a16:creationId xmlns:a16="http://schemas.microsoft.com/office/drawing/2014/main" id="{73B47BCE-0B99-AC56-46B9-1342F047A150}"/>
              </a:ext>
            </a:extLst>
          </p:cNvPr>
          <p:cNvSpPr>
            <a:spLocks noGrp="1"/>
          </p:cNvSpPr>
          <p:nvPr>
            <p:ph type="dt" idx="1"/>
          </p:nvPr>
        </p:nvSpPr>
        <p:spPr/>
        <p:txBody>
          <a:bodyPr/>
          <a:lstStyle/>
          <a:p>
            <a:fld id="{64D7663C-53E4-4494-A23E-EA7B3E037B96}" type="datetime9">
              <a:rPr lang="en-US" smtClean="0"/>
              <a:t>04/18/2026 07:43:56</a:t>
            </a:fld>
            <a:endParaRPr lang="en-US"/>
          </a:p>
        </p:txBody>
      </p:sp>
      <p:sp>
        <p:nvSpPr>
          <p:cNvPr id="6" name="Footer Placeholder 5">
            <a:extLst>
              <a:ext uri="{FF2B5EF4-FFF2-40B4-BE49-F238E27FC236}">
                <a16:creationId xmlns:a16="http://schemas.microsoft.com/office/drawing/2014/main" id="{AD754375-DF7D-4BB8-A160-F0DD7C47708C}"/>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AFC75050-AB35-47BB-C412-6D70A12320FF}"/>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20249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11</a:t>
            </a:fld>
            <a:endParaRPr lang="en-US"/>
          </a:p>
        </p:txBody>
      </p:sp>
      <p:sp>
        <p:nvSpPr>
          <p:cNvPr id="5" name="Date Placeholder 4">
            <a:extLst>
              <a:ext uri="{FF2B5EF4-FFF2-40B4-BE49-F238E27FC236}">
                <a16:creationId xmlns:a16="http://schemas.microsoft.com/office/drawing/2014/main" id="{E26C4E46-9CE3-2EFA-3B0A-C63AEB5DA012}"/>
              </a:ext>
            </a:extLst>
          </p:cNvPr>
          <p:cNvSpPr>
            <a:spLocks noGrp="1"/>
          </p:cNvSpPr>
          <p:nvPr>
            <p:ph type="dt" idx="1"/>
          </p:nvPr>
        </p:nvSpPr>
        <p:spPr/>
        <p:txBody>
          <a:bodyPr/>
          <a:lstStyle/>
          <a:p>
            <a:fld id="{CA92CA63-68AB-4A09-8EE1-E2B85DC2C344}" type="datetime9">
              <a:rPr lang="en-US" smtClean="0"/>
              <a:t>04/18/2026 07:43:56</a:t>
            </a:fld>
            <a:endParaRPr lang="en-US"/>
          </a:p>
        </p:txBody>
      </p:sp>
      <p:sp>
        <p:nvSpPr>
          <p:cNvPr id="6" name="Footer Placeholder 5">
            <a:extLst>
              <a:ext uri="{FF2B5EF4-FFF2-40B4-BE49-F238E27FC236}">
                <a16:creationId xmlns:a16="http://schemas.microsoft.com/office/drawing/2014/main" id="{6C86EF2E-024B-7100-561D-B0E706EE21C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CB43293F-4309-A13E-1CE8-389027700D69}"/>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91967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CB53B-EC3A-EA39-672A-7A9C8CAFC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36AC8-9F59-B5A5-AFFE-D600540253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C16243-6F8D-416B-CA13-4A05E6797F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720276-D6FF-749B-C42E-FBCC65F6789E}"/>
              </a:ext>
            </a:extLst>
          </p:cNvPr>
          <p:cNvSpPr>
            <a:spLocks noGrp="1"/>
          </p:cNvSpPr>
          <p:nvPr>
            <p:ph type="sldNum" sz="quarter" idx="5"/>
          </p:nvPr>
        </p:nvSpPr>
        <p:spPr/>
        <p:txBody>
          <a:bodyPr/>
          <a:lstStyle/>
          <a:p>
            <a:fld id="{DB9F6219-0DCF-469E-A8EE-A46EEB2C930F}" type="slidenum">
              <a:rPr lang="en-US" smtClean="0"/>
              <a:t>12</a:t>
            </a:fld>
            <a:endParaRPr lang="en-US"/>
          </a:p>
        </p:txBody>
      </p:sp>
      <p:sp>
        <p:nvSpPr>
          <p:cNvPr id="5" name="Date Placeholder 4">
            <a:extLst>
              <a:ext uri="{FF2B5EF4-FFF2-40B4-BE49-F238E27FC236}">
                <a16:creationId xmlns:a16="http://schemas.microsoft.com/office/drawing/2014/main" id="{EF30EC26-43E1-EB55-F075-5CF9886AD1AD}"/>
              </a:ext>
            </a:extLst>
          </p:cNvPr>
          <p:cNvSpPr>
            <a:spLocks noGrp="1"/>
          </p:cNvSpPr>
          <p:nvPr>
            <p:ph type="dt" idx="1"/>
          </p:nvPr>
        </p:nvSpPr>
        <p:spPr/>
        <p:txBody>
          <a:bodyPr/>
          <a:lstStyle/>
          <a:p>
            <a:fld id="{CA92CA63-68AB-4A09-8EE1-E2B85DC2C344}" type="datetime9">
              <a:rPr lang="en-US" smtClean="0"/>
              <a:t>04/18/2026 07:43:56</a:t>
            </a:fld>
            <a:endParaRPr lang="en-US"/>
          </a:p>
        </p:txBody>
      </p:sp>
      <p:sp>
        <p:nvSpPr>
          <p:cNvPr id="6" name="Footer Placeholder 5">
            <a:extLst>
              <a:ext uri="{FF2B5EF4-FFF2-40B4-BE49-F238E27FC236}">
                <a16:creationId xmlns:a16="http://schemas.microsoft.com/office/drawing/2014/main" id="{EE16BCBC-065A-7E6E-EF31-0070303F15E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FD1F5995-00BA-09F8-95C5-6743C7345CFE}"/>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54272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13</a:t>
            </a:fld>
            <a:endParaRPr lang="en-US"/>
          </a:p>
        </p:txBody>
      </p:sp>
      <p:sp>
        <p:nvSpPr>
          <p:cNvPr id="5" name="Date Placeholder 4">
            <a:extLst>
              <a:ext uri="{FF2B5EF4-FFF2-40B4-BE49-F238E27FC236}">
                <a16:creationId xmlns:a16="http://schemas.microsoft.com/office/drawing/2014/main" id="{C0D8E526-CEA4-6659-AEFB-9EA91A300843}"/>
              </a:ext>
            </a:extLst>
          </p:cNvPr>
          <p:cNvSpPr>
            <a:spLocks noGrp="1"/>
          </p:cNvSpPr>
          <p:nvPr>
            <p:ph type="dt" idx="1"/>
          </p:nvPr>
        </p:nvSpPr>
        <p:spPr/>
        <p:txBody>
          <a:bodyPr/>
          <a:lstStyle/>
          <a:p>
            <a:fld id="{571ED94C-F05C-40D2-9259-39996EE21FFB}" type="datetime9">
              <a:rPr lang="en-US" smtClean="0"/>
              <a:t>04/18/2026 07:43:56</a:t>
            </a:fld>
            <a:endParaRPr lang="en-US"/>
          </a:p>
        </p:txBody>
      </p:sp>
      <p:sp>
        <p:nvSpPr>
          <p:cNvPr id="6" name="Footer Placeholder 5">
            <a:extLst>
              <a:ext uri="{FF2B5EF4-FFF2-40B4-BE49-F238E27FC236}">
                <a16:creationId xmlns:a16="http://schemas.microsoft.com/office/drawing/2014/main" id="{C1B1379B-6185-0918-8F51-69B3E49368E3}"/>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D550B44-F123-6DDC-3A89-86985CF5AE20}"/>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454011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C56F9-0EBD-962E-0915-9D762215E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8434A-8C8C-3B26-B4AE-BC86A9F059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A22351-D220-F029-486E-424608CD58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4BF04F-1CF4-1B2E-2C1C-CA301DD38E89}"/>
              </a:ext>
            </a:extLst>
          </p:cNvPr>
          <p:cNvSpPr>
            <a:spLocks noGrp="1"/>
          </p:cNvSpPr>
          <p:nvPr>
            <p:ph type="sldNum" sz="quarter" idx="5"/>
          </p:nvPr>
        </p:nvSpPr>
        <p:spPr/>
        <p:txBody>
          <a:bodyPr/>
          <a:lstStyle/>
          <a:p>
            <a:fld id="{DB9F6219-0DCF-469E-A8EE-A46EEB2C930F}" type="slidenum">
              <a:rPr lang="en-US" smtClean="0"/>
              <a:t>14</a:t>
            </a:fld>
            <a:endParaRPr lang="en-US"/>
          </a:p>
        </p:txBody>
      </p:sp>
      <p:sp>
        <p:nvSpPr>
          <p:cNvPr id="5" name="Date Placeholder 4">
            <a:extLst>
              <a:ext uri="{FF2B5EF4-FFF2-40B4-BE49-F238E27FC236}">
                <a16:creationId xmlns:a16="http://schemas.microsoft.com/office/drawing/2014/main" id="{910A9C45-8B31-8C49-E1DA-C316189912F2}"/>
              </a:ext>
            </a:extLst>
          </p:cNvPr>
          <p:cNvSpPr>
            <a:spLocks noGrp="1"/>
          </p:cNvSpPr>
          <p:nvPr>
            <p:ph type="dt" idx="1"/>
          </p:nvPr>
        </p:nvSpPr>
        <p:spPr/>
        <p:txBody>
          <a:bodyPr/>
          <a:lstStyle/>
          <a:p>
            <a:fld id="{571ED94C-F05C-40D2-9259-39996EE21FFB}" type="datetime9">
              <a:rPr lang="en-US" smtClean="0"/>
              <a:t>04/18/2026 07:43:56</a:t>
            </a:fld>
            <a:endParaRPr lang="en-US"/>
          </a:p>
        </p:txBody>
      </p:sp>
      <p:sp>
        <p:nvSpPr>
          <p:cNvPr id="6" name="Footer Placeholder 5">
            <a:extLst>
              <a:ext uri="{FF2B5EF4-FFF2-40B4-BE49-F238E27FC236}">
                <a16:creationId xmlns:a16="http://schemas.microsoft.com/office/drawing/2014/main" id="{4CEF5091-5DE1-8184-3021-D65CD0AFE2B2}"/>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65CA9D85-2136-300E-D703-0733DDECDF5F}"/>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594829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9B50-91BF-A550-AAF0-49D36355D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2104B-528E-D13A-9C0A-85B45B5C93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62BA7-DE14-649F-54E8-357DE52A75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CD622B-F2FB-58EF-06FC-F9EAA1FF92B5}"/>
              </a:ext>
            </a:extLst>
          </p:cNvPr>
          <p:cNvSpPr>
            <a:spLocks noGrp="1"/>
          </p:cNvSpPr>
          <p:nvPr>
            <p:ph type="sldNum" sz="quarter" idx="5"/>
          </p:nvPr>
        </p:nvSpPr>
        <p:spPr/>
        <p:txBody>
          <a:bodyPr/>
          <a:lstStyle/>
          <a:p>
            <a:fld id="{DB9F6219-0DCF-469E-A8EE-A46EEB2C930F}" type="slidenum">
              <a:rPr lang="en-US" smtClean="0"/>
              <a:t>15</a:t>
            </a:fld>
            <a:endParaRPr lang="en-US"/>
          </a:p>
        </p:txBody>
      </p:sp>
      <p:sp>
        <p:nvSpPr>
          <p:cNvPr id="5" name="Date Placeholder 4">
            <a:extLst>
              <a:ext uri="{FF2B5EF4-FFF2-40B4-BE49-F238E27FC236}">
                <a16:creationId xmlns:a16="http://schemas.microsoft.com/office/drawing/2014/main" id="{344881AF-3DBD-F4F0-EA1D-6EB455CE65DD}"/>
              </a:ext>
            </a:extLst>
          </p:cNvPr>
          <p:cNvSpPr>
            <a:spLocks noGrp="1"/>
          </p:cNvSpPr>
          <p:nvPr>
            <p:ph type="dt" idx="1"/>
          </p:nvPr>
        </p:nvSpPr>
        <p:spPr/>
        <p:txBody>
          <a:bodyPr/>
          <a:lstStyle/>
          <a:p>
            <a:fld id="{E9A94D4D-6846-44ED-A39B-0E7D33E89140}" type="datetime9">
              <a:rPr lang="en-US" smtClean="0"/>
              <a:t>04/18/2026 07:43:56</a:t>
            </a:fld>
            <a:endParaRPr lang="en-US"/>
          </a:p>
        </p:txBody>
      </p:sp>
      <p:sp>
        <p:nvSpPr>
          <p:cNvPr id="6" name="Footer Placeholder 5">
            <a:extLst>
              <a:ext uri="{FF2B5EF4-FFF2-40B4-BE49-F238E27FC236}">
                <a16:creationId xmlns:a16="http://schemas.microsoft.com/office/drawing/2014/main" id="{0CD72418-D873-6C24-A00A-A7CAD37C3FE5}"/>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88045E06-3D2D-92E4-FC80-84BCC22A1D1A}"/>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04843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16</a:t>
            </a:fld>
            <a:endParaRPr lang="en-US"/>
          </a:p>
        </p:txBody>
      </p:sp>
      <p:sp>
        <p:nvSpPr>
          <p:cNvPr id="5" name="Date Placeholder 4">
            <a:extLst>
              <a:ext uri="{FF2B5EF4-FFF2-40B4-BE49-F238E27FC236}">
                <a16:creationId xmlns:a16="http://schemas.microsoft.com/office/drawing/2014/main" id="{CF133843-8DBC-3248-B1CC-FD65D383F26F}"/>
              </a:ext>
            </a:extLst>
          </p:cNvPr>
          <p:cNvSpPr>
            <a:spLocks noGrp="1"/>
          </p:cNvSpPr>
          <p:nvPr>
            <p:ph type="dt" idx="1"/>
          </p:nvPr>
        </p:nvSpPr>
        <p:spPr/>
        <p:txBody>
          <a:bodyPr/>
          <a:lstStyle/>
          <a:p>
            <a:fld id="{6D4D5865-DC6D-4DB1-AE46-490799C75EB1}" type="datetime9">
              <a:rPr lang="en-US" smtClean="0"/>
              <a:t>04/18/2026 07:43:56</a:t>
            </a:fld>
            <a:endParaRPr lang="en-US"/>
          </a:p>
        </p:txBody>
      </p:sp>
      <p:sp>
        <p:nvSpPr>
          <p:cNvPr id="6" name="Footer Placeholder 5">
            <a:extLst>
              <a:ext uri="{FF2B5EF4-FFF2-40B4-BE49-F238E27FC236}">
                <a16:creationId xmlns:a16="http://schemas.microsoft.com/office/drawing/2014/main" id="{F96B8537-5CC8-674A-FF9C-2D2273060495}"/>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3E32FA45-ECCE-840A-D0FE-B07A6813B709}"/>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45378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17</a:t>
            </a:fld>
            <a:endParaRPr lang="en-US"/>
          </a:p>
        </p:txBody>
      </p:sp>
      <p:sp>
        <p:nvSpPr>
          <p:cNvPr id="5" name="Date Placeholder 4">
            <a:extLst>
              <a:ext uri="{FF2B5EF4-FFF2-40B4-BE49-F238E27FC236}">
                <a16:creationId xmlns:a16="http://schemas.microsoft.com/office/drawing/2014/main" id="{661901B1-7C93-84F1-6209-2DB9CBB1F7B2}"/>
              </a:ext>
            </a:extLst>
          </p:cNvPr>
          <p:cNvSpPr>
            <a:spLocks noGrp="1"/>
          </p:cNvSpPr>
          <p:nvPr>
            <p:ph type="dt" idx="1"/>
          </p:nvPr>
        </p:nvSpPr>
        <p:spPr/>
        <p:txBody>
          <a:bodyPr/>
          <a:lstStyle/>
          <a:p>
            <a:fld id="{C2DF8C88-28AB-4835-B482-9F3A1A3C2F7B}" type="datetime9">
              <a:rPr lang="en-US" smtClean="0"/>
              <a:t>04/18/2026 07:43:56</a:t>
            </a:fld>
            <a:endParaRPr lang="en-US"/>
          </a:p>
        </p:txBody>
      </p:sp>
      <p:sp>
        <p:nvSpPr>
          <p:cNvPr id="6" name="Footer Placeholder 5">
            <a:extLst>
              <a:ext uri="{FF2B5EF4-FFF2-40B4-BE49-F238E27FC236}">
                <a16:creationId xmlns:a16="http://schemas.microsoft.com/office/drawing/2014/main" id="{2663435B-DCCB-C890-4111-EC1F1741061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D0F7C713-680E-A953-E80C-DFF789A464F5}"/>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967479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E74AF-1B25-D23D-8848-1D4A9CCA7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55025-3AA3-A9D5-6C3C-2735BA7EC3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C9E704-7D2C-2818-B9DA-2B2816CA56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6AF782-C26F-4B0D-CC3B-3FE991ABF2D5}"/>
              </a:ext>
            </a:extLst>
          </p:cNvPr>
          <p:cNvSpPr>
            <a:spLocks noGrp="1"/>
          </p:cNvSpPr>
          <p:nvPr>
            <p:ph type="sldNum" sz="quarter" idx="5"/>
          </p:nvPr>
        </p:nvSpPr>
        <p:spPr/>
        <p:txBody>
          <a:bodyPr/>
          <a:lstStyle/>
          <a:p>
            <a:fld id="{DB9F6219-0DCF-469E-A8EE-A46EEB2C930F}" type="slidenum">
              <a:rPr lang="en-US" smtClean="0"/>
              <a:t>18</a:t>
            </a:fld>
            <a:endParaRPr lang="en-US"/>
          </a:p>
        </p:txBody>
      </p:sp>
      <p:sp>
        <p:nvSpPr>
          <p:cNvPr id="5" name="Date Placeholder 4">
            <a:extLst>
              <a:ext uri="{FF2B5EF4-FFF2-40B4-BE49-F238E27FC236}">
                <a16:creationId xmlns:a16="http://schemas.microsoft.com/office/drawing/2014/main" id="{F8C41BAC-A2A2-4CAD-AE9C-2D934492041B}"/>
              </a:ext>
            </a:extLst>
          </p:cNvPr>
          <p:cNvSpPr>
            <a:spLocks noGrp="1"/>
          </p:cNvSpPr>
          <p:nvPr>
            <p:ph type="dt" idx="1"/>
          </p:nvPr>
        </p:nvSpPr>
        <p:spPr/>
        <p:txBody>
          <a:bodyPr/>
          <a:lstStyle/>
          <a:p>
            <a:fld id="{907DFCC4-01CE-49A3-97AA-039F7B7FF206}" type="datetime9">
              <a:rPr lang="en-US" smtClean="0"/>
              <a:t>04/18/2026 07:43:56</a:t>
            </a:fld>
            <a:endParaRPr lang="en-US"/>
          </a:p>
        </p:txBody>
      </p:sp>
      <p:sp>
        <p:nvSpPr>
          <p:cNvPr id="6" name="Footer Placeholder 5">
            <a:extLst>
              <a:ext uri="{FF2B5EF4-FFF2-40B4-BE49-F238E27FC236}">
                <a16:creationId xmlns:a16="http://schemas.microsoft.com/office/drawing/2014/main" id="{CD7DCE72-027E-B0A2-C79B-DF63074F0B43}"/>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B4B68FBB-71CB-188B-5404-B2518C5DEDAA}"/>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775252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1675-1861-4CDB-4D96-41A36507D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B253-65B4-5454-A178-7C413D7677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87F212-A6EC-68D5-B733-DA096437DD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9F1C5C-1F67-7803-A248-F7B81409E62F}"/>
              </a:ext>
            </a:extLst>
          </p:cNvPr>
          <p:cNvSpPr>
            <a:spLocks noGrp="1"/>
          </p:cNvSpPr>
          <p:nvPr>
            <p:ph type="sldNum" sz="quarter" idx="5"/>
          </p:nvPr>
        </p:nvSpPr>
        <p:spPr/>
        <p:txBody>
          <a:bodyPr/>
          <a:lstStyle/>
          <a:p>
            <a:fld id="{DB9F6219-0DCF-469E-A8EE-A46EEB2C930F}" type="slidenum">
              <a:rPr lang="en-US" smtClean="0"/>
              <a:t>19</a:t>
            </a:fld>
            <a:endParaRPr lang="en-US"/>
          </a:p>
        </p:txBody>
      </p:sp>
      <p:sp>
        <p:nvSpPr>
          <p:cNvPr id="5" name="Date Placeholder 4">
            <a:extLst>
              <a:ext uri="{FF2B5EF4-FFF2-40B4-BE49-F238E27FC236}">
                <a16:creationId xmlns:a16="http://schemas.microsoft.com/office/drawing/2014/main" id="{1DE3F114-B1A2-8007-A248-8A38CB068773}"/>
              </a:ext>
            </a:extLst>
          </p:cNvPr>
          <p:cNvSpPr>
            <a:spLocks noGrp="1"/>
          </p:cNvSpPr>
          <p:nvPr>
            <p:ph type="dt" idx="1"/>
          </p:nvPr>
        </p:nvSpPr>
        <p:spPr/>
        <p:txBody>
          <a:bodyPr/>
          <a:lstStyle/>
          <a:p>
            <a:fld id="{233BB958-9CE5-4DF6-A0E5-E83D79449C34}" type="datetime9">
              <a:rPr lang="en-US" smtClean="0"/>
              <a:t>04/18/2026 07:43:56</a:t>
            </a:fld>
            <a:endParaRPr lang="en-US"/>
          </a:p>
        </p:txBody>
      </p:sp>
      <p:sp>
        <p:nvSpPr>
          <p:cNvPr id="6" name="Footer Placeholder 5">
            <a:extLst>
              <a:ext uri="{FF2B5EF4-FFF2-40B4-BE49-F238E27FC236}">
                <a16:creationId xmlns:a16="http://schemas.microsoft.com/office/drawing/2014/main" id="{B5F25078-91F3-774F-001A-45C4E185536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2B7AB320-7C9A-E90F-3125-906AD95CD426}"/>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08556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2</a:t>
            </a:fld>
            <a:endParaRPr lang="en-US"/>
          </a:p>
        </p:txBody>
      </p:sp>
      <p:sp>
        <p:nvSpPr>
          <p:cNvPr id="5" name="Date Placeholder 4">
            <a:extLst>
              <a:ext uri="{FF2B5EF4-FFF2-40B4-BE49-F238E27FC236}">
                <a16:creationId xmlns:a16="http://schemas.microsoft.com/office/drawing/2014/main" id="{914BF87D-9B07-53BC-2F32-4FAA781C847B}"/>
              </a:ext>
            </a:extLst>
          </p:cNvPr>
          <p:cNvSpPr>
            <a:spLocks noGrp="1"/>
          </p:cNvSpPr>
          <p:nvPr>
            <p:ph type="dt" idx="1"/>
          </p:nvPr>
        </p:nvSpPr>
        <p:spPr/>
        <p:txBody>
          <a:bodyPr/>
          <a:lstStyle/>
          <a:p>
            <a:fld id="{43095E4B-8ACF-4EA8-8A33-E235963CAD61}" type="datetime9">
              <a:rPr lang="en-US" smtClean="0"/>
              <a:t>04/18/2026 07:43:56</a:t>
            </a:fld>
            <a:endParaRPr lang="en-US"/>
          </a:p>
        </p:txBody>
      </p:sp>
      <p:sp>
        <p:nvSpPr>
          <p:cNvPr id="6" name="Footer Placeholder 5">
            <a:extLst>
              <a:ext uri="{FF2B5EF4-FFF2-40B4-BE49-F238E27FC236}">
                <a16:creationId xmlns:a16="http://schemas.microsoft.com/office/drawing/2014/main" id="{8525A9AD-1391-4B30-0A2B-D4800E36C668}"/>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4268C4C1-BBF7-B8CA-3AC7-2C7D43AA1D27}"/>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920354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992A-6921-6315-3D2B-7C248717B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6237E-2279-0C3C-F10F-E2E721DCDD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6538FD-0925-06B8-62FD-7FCDE4633F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1AF46A-7BCB-0219-336E-813C1476F275}"/>
              </a:ext>
            </a:extLst>
          </p:cNvPr>
          <p:cNvSpPr>
            <a:spLocks noGrp="1"/>
          </p:cNvSpPr>
          <p:nvPr>
            <p:ph type="sldNum" sz="quarter" idx="5"/>
          </p:nvPr>
        </p:nvSpPr>
        <p:spPr/>
        <p:txBody>
          <a:bodyPr/>
          <a:lstStyle/>
          <a:p>
            <a:fld id="{DB9F6219-0DCF-469E-A8EE-A46EEB2C930F}" type="slidenum">
              <a:rPr lang="en-US" smtClean="0"/>
              <a:t>20</a:t>
            </a:fld>
            <a:endParaRPr lang="en-US"/>
          </a:p>
        </p:txBody>
      </p:sp>
      <p:sp>
        <p:nvSpPr>
          <p:cNvPr id="5" name="Date Placeholder 4">
            <a:extLst>
              <a:ext uri="{FF2B5EF4-FFF2-40B4-BE49-F238E27FC236}">
                <a16:creationId xmlns:a16="http://schemas.microsoft.com/office/drawing/2014/main" id="{FFEBB48E-98C9-1447-D4F0-8365C0209927}"/>
              </a:ext>
            </a:extLst>
          </p:cNvPr>
          <p:cNvSpPr>
            <a:spLocks noGrp="1"/>
          </p:cNvSpPr>
          <p:nvPr>
            <p:ph type="dt" idx="1"/>
          </p:nvPr>
        </p:nvSpPr>
        <p:spPr/>
        <p:txBody>
          <a:bodyPr/>
          <a:lstStyle/>
          <a:p>
            <a:fld id="{223CD4A5-283F-4AB8-8C7A-176FC1407F37}" type="datetime9">
              <a:rPr lang="en-US" smtClean="0"/>
              <a:t>04/18/2026 07:43:56</a:t>
            </a:fld>
            <a:endParaRPr lang="en-US"/>
          </a:p>
        </p:txBody>
      </p:sp>
      <p:sp>
        <p:nvSpPr>
          <p:cNvPr id="6" name="Footer Placeholder 5">
            <a:extLst>
              <a:ext uri="{FF2B5EF4-FFF2-40B4-BE49-F238E27FC236}">
                <a16:creationId xmlns:a16="http://schemas.microsoft.com/office/drawing/2014/main" id="{760DDC46-A759-9647-4D5E-A75B2D0AC37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CF2CE74D-921B-F230-B6FD-852B585D9823}"/>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809304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8BDC5-730A-51B3-F86D-74F0281BA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163E9-A90A-0EDF-9C13-42B1F5410B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6BF110-CB74-B0FA-AE78-98DDA4FCDE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E29CD8-B42E-39C4-623C-F2747DB0B2BD}"/>
              </a:ext>
            </a:extLst>
          </p:cNvPr>
          <p:cNvSpPr>
            <a:spLocks noGrp="1"/>
          </p:cNvSpPr>
          <p:nvPr>
            <p:ph type="sldNum" sz="quarter" idx="5"/>
          </p:nvPr>
        </p:nvSpPr>
        <p:spPr/>
        <p:txBody>
          <a:bodyPr/>
          <a:lstStyle/>
          <a:p>
            <a:fld id="{DB9F6219-0DCF-469E-A8EE-A46EEB2C930F}" type="slidenum">
              <a:rPr lang="en-US" smtClean="0"/>
              <a:t>21</a:t>
            </a:fld>
            <a:endParaRPr lang="en-US"/>
          </a:p>
        </p:txBody>
      </p:sp>
      <p:sp>
        <p:nvSpPr>
          <p:cNvPr id="5" name="Date Placeholder 4">
            <a:extLst>
              <a:ext uri="{FF2B5EF4-FFF2-40B4-BE49-F238E27FC236}">
                <a16:creationId xmlns:a16="http://schemas.microsoft.com/office/drawing/2014/main" id="{B417ADA7-E4B8-AEF9-AAA6-1BBE5D72415F}"/>
              </a:ext>
            </a:extLst>
          </p:cNvPr>
          <p:cNvSpPr>
            <a:spLocks noGrp="1"/>
          </p:cNvSpPr>
          <p:nvPr>
            <p:ph type="dt" idx="1"/>
          </p:nvPr>
        </p:nvSpPr>
        <p:spPr/>
        <p:txBody>
          <a:bodyPr/>
          <a:lstStyle/>
          <a:p>
            <a:fld id="{D5AD5C92-3F57-4B79-A843-91E406A81CD5}" type="datetime9">
              <a:rPr lang="en-US" smtClean="0"/>
              <a:t>04/18/2026 07:43:56</a:t>
            </a:fld>
            <a:endParaRPr lang="en-US"/>
          </a:p>
        </p:txBody>
      </p:sp>
      <p:sp>
        <p:nvSpPr>
          <p:cNvPr id="6" name="Footer Placeholder 5">
            <a:extLst>
              <a:ext uri="{FF2B5EF4-FFF2-40B4-BE49-F238E27FC236}">
                <a16:creationId xmlns:a16="http://schemas.microsoft.com/office/drawing/2014/main" id="{DC4664CC-8998-52DD-A1D8-A95CB2BC4811}"/>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DD97A85-BE10-930A-BEF2-D69513D38A41}"/>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56555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CE475-F269-03DA-AA9D-FB73BCFE8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569D0-1D4A-9054-BAE6-E40D666E97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FD3138-3D25-45C7-8C5E-051B4BE7D2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B48036-C7A2-AE98-DF36-51C094D8A38B}"/>
              </a:ext>
            </a:extLst>
          </p:cNvPr>
          <p:cNvSpPr>
            <a:spLocks noGrp="1"/>
          </p:cNvSpPr>
          <p:nvPr>
            <p:ph type="sldNum" sz="quarter" idx="5"/>
          </p:nvPr>
        </p:nvSpPr>
        <p:spPr/>
        <p:txBody>
          <a:bodyPr/>
          <a:lstStyle/>
          <a:p>
            <a:fld id="{DB9F6219-0DCF-469E-A8EE-A46EEB2C930F}" type="slidenum">
              <a:rPr lang="en-US" smtClean="0"/>
              <a:t>22</a:t>
            </a:fld>
            <a:endParaRPr lang="en-US"/>
          </a:p>
        </p:txBody>
      </p:sp>
      <p:sp>
        <p:nvSpPr>
          <p:cNvPr id="5" name="Date Placeholder 4">
            <a:extLst>
              <a:ext uri="{FF2B5EF4-FFF2-40B4-BE49-F238E27FC236}">
                <a16:creationId xmlns:a16="http://schemas.microsoft.com/office/drawing/2014/main" id="{0501F88D-C91C-D230-038F-83340C767480}"/>
              </a:ext>
            </a:extLst>
          </p:cNvPr>
          <p:cNvSpPr>
            <a:spLocks noGrp="1"/>
          </p:cNvSpPr>
          <p:nvPr>
            <p:ph type="dt" idx="1"/>
          </p:nvPr>
        </p:nvSpPr>
        <p:spPr/>
        <p:txBody>
          <a:bodyPr/>
          <a:lstStyle/>
          <a:p>
            <a:fld id="{8F931928-7D17-4BB7-9E35-20D491709A1B}" type="datetime9">
              <a:rPr lang="en-US" smtClean="0"/>
              <a:t>04/18/2026 07:43:56</a:t>
            </a:fld>
            <a:endParaRPr lang="en-US"/>
          </a:p>
        </p:txBody>
      </p:sp>
      <p:sp>
        <p:nvSpPr>
          <p:cNvPr id="6" name="Footer Placeholder 5">
            <a:extLst>
              <a:ext uri="{FF2B5EF4-FFF2-40B4-BE49-F238E27FC236}">
                <a16:creationId xmlns:a16="http://schemas.microsoft.com/office/drawing/2014/main" id="{72C5B5A7-EB14-BBCD-2001-6A4975E28B7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4F155EDF-371C-CA9B-CF44-B12DC7DF7D24}"/>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435438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85ABD-B3FB-9BB3-3EF7-08D2EE8D1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A6711-6A5C-D05B-067A-D335E916F5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133513-C264-EA9D-3BB6-CB6D36FFB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F8B0D4-0CE2-B5EC-7F48-506C2702AA32}"/>
              </a:ext>
            </a:extLst>
          </p:cNvPr>
          <p:cNvSpPr>
            <a:spLocks noGrp="1"/>
          </p:cNvSpPr>
          <p:nvPr>
            <p:ph type="sldNum" sz="quarter" idx="5"/>
          </p:nvPr>
        </p:nvSpPr>
        <p:spPr/>
        <p:txBody>
          <a:bodyPr/>
          <a:lstStyle/>
          <a:p>
            <a:fld id="{DB9F6219-0DCF-469E-A8EE-A46EEB2C930F}" type="slidenum">
              <a:rPr lang="en-US" smtClean="0"/>
              <a:t>23</a:t>
            </a:fld>
            <a:endParaRPr lang="en-US"/>
          </a:p>
        </p:txBody>
      </p:sp>
      <p:sp>
        <p:nvSpPr>
          <p:cNvPr id="5" name="Date Placeholder 4">
            <a:extLst>
              <a:ext uri="{FF2B5EF4-FFF2-40B4-BE49-F238E27FC236}">
                <a16:creationId xmlns:a16="http://schemas.microsoft.com/office/drawing/2014/main" id="{8D0BCC4A-2DA0-A0C2-B0CE-E202F782065F}"/>
              </a:ext>
            </a:extLst>
          </p:cNvPr>
          <p:cNvSpPr>
            <a:spLocks noGrp="1"/>
          </p:cNvSpPr>
          <p:nvPr>
            <p:ph type="dt" idx="1"/>
          </p:nvPr>
        </p:nvSpPr>
        <p:spPr/>
        <p:txBody>
          <a:bodyPr/>
          <a:lstStyle/>
          <a:p>
            <a:fld id="{C1C6C241-966C-4783-8380-FDD8AE3D1261}" type="datetime9">
              <a:rPr lang="en-US" smtClean="0"/>
              <a:t>04/18/2026 07:43:56</a:t>
            </a:fld>
            <a:endParaRPr lang="en-US"/>
          </a:p>
        </p:txBody>
      </p:sp>
      <p:sp>
        <p:nvSpPr>
          <p:cNvPr id="6" name="Footer Placeholder 5">
            <a:extLst>
              <a:ext uri="{FF2B5EF4-FFF2-40B4-BE49-F238E27FC236}">
                <a16:creationId xmlns:a16="http://schemas.microsoft.com/office/drawing/2014/main" id="{760EC736-63B9-C8E9-7C2C-0D610F3F5B9E}"/>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1D81572C-CB7D-B535-EDEF-C44BCBDA3E54}"/>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796484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94FD8-282F-1041-4BF3-6AA3D2905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15785-50BC-D9DC-62AB-383F5789E9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2C3CBE-FA45-B7E8-7939-4C3F1539F4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20832F-309E-4AEE-3C73-8BD4917BB8FE}"/>
              </a:ext>
            </a:extLst>
          </p:cNvPr>
          <p:cNvSpPr>
            <a:spLocks noGrp="1"/>
          </p:cNvSpPr>
          <p:nvPr>
            <p:ph type="sldNum" sz="quarter" idx="5"/>
          </p:nvPr>
        </p:nvSpPr>
        <p:spPr/>
        <p:txBody>
          <a:bodyPr/>
          <a:lstStyle/>
          <a:p>
            <a:fld id="{DB9F6219-0DCF-469E-A8EE-A46EEB2C930F}" type="slidenum">
              <a:rPr lang="en-US" smtClean="0"/>
              <a:t>24</a:t>
            </a:fld>
            <a:endParaRPr lang="en-US"/>
          </a:p>
        </p:txBody>
      </p:sp>
      <p:sp>
        <p:nvSpPr>
          <p:cNvPr id="5" name="Date Placeholder 4">
            <a:extLst>
              <a:ext uri="{FF2B5EF4-FFF2-40B4-BE49-F238E27FC236}">
                <a16:creationId xmlns:a16="http://schemas.microsoft.com/office/drawing/2014/main" id="{97184F7A-FADF-7DC6-5D88-8895FDF78B25}"/>
              </a:ext>
            </a:extLst>
          </p:cNvPr>
          <p:cNvSpPr>
            <a:spLocks noGrp="1"/>
          </p:cNvSpPr>
          <p:nvPr>
            <p:ph type="dt" idx="1"/>
          </p:nvPr>
        </p:nvSpPr>
        <p:spPr/>
        <p:txBody>
          <a:bodyPr/>
          <a:lstStyle/>
          <a:p>
            <a:fld id="{80308E2F-B8E2-4DB9-9098-B76479F71436}" type="datetime9">
              <a:rPr lang="en-US" smtClean="0"/>
              <a:t>04/18/2026 07:43:56</a:t>
            </a:fld>
            <a:endParaRPr lang="en-US"/>
          </a:p>
        </p:txBody>
      </p:sp>
      <p:sp>
        <p:nvSpPr>
          <p:cNvPr id="6" name="Footer Placeholder 5">
            <a:extLst>
              <a:ext uri="{FF2B5EF4-FFF2-40B4-BE49-F238E27FC236}">
                <a16:creationId xmlns:a16="http://schemas.microsoft.com/office/drawing/2014/main" id="{17F81FFE-406A-34D3-7B9F-BE32B19D41A5}"/>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B3D75D9-700B-4988-266A-C33EDC730A94}"/>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011512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CDB0E-B566-BB10-34D8-71F0B11D6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4100F-F0F3-9661-CA36-5F0E50E84B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1DB554-D5B5-10C1-14D9-5E9BE1D876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62785C-2EEC-B160-A1E1-81E72C83B74C}"/>
              </a:ext>
            </a:extLst>
          </p:cNvPr>
          <p:cNvSpPr>
            <a:spLocks noGrp="1"/>
          </p:cNvSpPr>
          <p:nvPr>
            <p:ph type="sldNum" sz="quarter" idx="5"/>
          </p:nvPr>
        </p:nvSpPr>
        <p:spPr/>
        <p:txBody>
          <a:bodyPr/>
          <a:lstStyle/>
          <a:p>
            <a:fld id="{DB9F6219-0DCF-469E-A8EE-A46EEB2C930F}" type="slidenum">
              <a:rPr lang="en-US" smtClean="0"/>
              <a:t>25</a:t>
            </a:fld>
            <a:endParaRPr lang="en-US"/>
          </a:p>
        </p:txBody>
      </p:sp>
      <p:sp>
        <p:nvSpPr>
          <p:cNvPr id="5" name="Date Placeholder 4">
            <a:extLst>
              <a:ext uri="{FF2B5EF4-FFF2-40B4-BE49-F238E27FC236}">
                <a16:creationId xmlns:a16="http://schemas.microsoft.com/office/drawing/2014/main" id="{40AD5D5A-827D-EEA8-0714-ACF7943A7037}"/>
              </a:ext>
            </a:extLst>
          </p:cNvPr>
          <p:cNvSpPr>
            <a:spLocks noGrp="1"/>
          </p:cNvSpPr>
          <p:nvPr>
            <p:ph type="dt" idx="1"/>
          </p:nvPr>
        </p:nvSpPr>
        <p:spPr/>
        <p:txBody>
          <a:bodyPr/>
          <a:lstStyle/>
          <a:p>
            <a:fld id="{E3E25429-AE79-45F1-B28F-10BC1AF4DBE6}" type="datetime9">
              <a:rPr lang="en-US" smtClean="0"/>
              <a:t>04/18/2026 07:43:56</a:t>
            </a:fld>
            <a:endParaRPr lang="en-US"/>
          </a:p>
        </p:txBody>
      </p:sp>
      <p:sp>
        <p:nvSpPr>
          <p:cNvPr id="6" name="Footer Placeholder 5">
            <a:extLst>
              <a:ext uri="{FF2B5EF4-FFF2-40B4-BE49-F238E27FC236}">
                <a16:creationId xmlns:a16="http://schemas.microsoft.com/office/drawing/2014/main" id="{BFD00F03-CDE6-E272-E5F1-AB6F12E3D584}"/>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EB0D2FC4-CBC1-EAD8-6A6F-C1FD44154AA3}"/>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017568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DA6B-A9A4-1B55-7A03-8F1111E51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D65C0-974B-1CB3-6233-2E7FBEAC5D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A44EA6-0C9A-8401-62B9-28E4724813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62646B-BCBC-5945-3A7C-B99F906ED064}"/>
              </a:ext>
            </a:extLst>
          </p:cNvPr>
          <p:cNvSpPr>
            <a:spLocks noGrp="1"/>
          </p:cNvSpPr>
          <p:nvPr>
            <p:ph type="sldNum" sz="quarter" idx="5"/>
          </p:nvPr>
        </p:nvSpPr>
        <p:spPr/>
        <p:txBody>
          <a:bodyPr/>
          <a:lstStyle/>
          <a:p>
            <a:fld id="{DB9F6219-0DCF-469E-A8EE-A46EEB2C930F}" type="slidenum">
              <a:rPr lang="en-US" smtClean="0"/>
              <a:t>26</a:t>
            </a:fld>
            <a:endParaRPr lang="en-US"/>
          </a:p>
        </p:txBody>
      </p:sp>
      <p:sp>
        <p:nvSpPr>
          <p:cNvPr id="5" name="Date Placeholder 4">
            <a:extLst>
              <a:ext uri="{FF2B5EF4-FFF2-40B4-BE49-F238E27FC236}">
                <a16:creationId xmlns:a16="http://schemas.microsoft.com/office/drawing/2014/main" id="{E63C15D0-4B57-9A23-CC1D-23AD510C6A81}"/>
              </a:ext>
            </a:extLst>
          </p:cNvPr>
          <p:cNvSpPr>
            <a:spLocks noGrp="1"/>
          </p:cNvSpPr>
          <p:nvPr>
            <p:ph type="dt" idx="1"/>
          </p:nvPr>
        </p:nvSpPr>
        <p:spPr/>
        <p:txBody>
          <a:bodyPr/>
          <a:lstStyle/>
          <a:p>
            <a:fld id="{8F2AB5F2-C556-4268-AB89-845C4D908B99}" type="datetime9">
              <a:rPr lang="en-US" smtClean="0"/>
              <a:t>04/18/2026 07:43:56</a:t>
            </a:fld>
            <a:endParaRPr lang="en-US"/>
          </a:p>
        </p:txBody>
      </p:sp>
      <p:sp>
        <p:nvSpPr>
          <p:cNvPr id="6" name="Footer Placeholder 5">
            <a:extLst>
              <a:ext uri="{FF2B5EF4-FFF2-40B4-BE49-F238E27FC236}">
                <a16:creationId xmlns:a16="http://schemas.microsoft.com/office/drawing/2014/main" id="{8A965921-E241-AA78-D35B-01864EA1DDC5}"/>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99FB4FC-C3C9-9EA3-63B7-163B6D7FF4AB}"/>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586337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3298-3951-6A6B-637B-C34FF998A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78001-5F6A-7BBD-FFC3-7350894B6E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10A39B-60C2-F447-FADF-EBE5DC4A19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9CB36B-2A5D-5A40-F8E6-81D1FF288C94}"/>
              </a:ext>
            </a:extLst>
          </p:cNvPr>
          <p:cNvSpPr>
            <a:spLocks noGrp="1"/>
          </p:cNvSpPr>
          <p:nvPr>
            <p:ph type="sldNum" sz="quarter" idx="5"/>
          </p:nvPr>
        </p:nvSpPr>
        <p:spPr/>
        <p:txBody>
          <a:bodyPr/>
          <a:lstStyle/>
          <a:p>
            <a:fld id="{DB9F6219-0DCF-469E-A8EE-A46EEB2C930F}" type="slidenum">
              <a:rPr lang="en-US" smtClean="0"/>
              <a:t>27</a:t>
            </a:fld>
            <a:endParaRPr lang="en-US"/>
          </a:p>
        </p:txBody>
      </p:sp>
      <p:sp>
        <p:nvSpPr>
          <p:cNvPr id="5" name="Date Placeholder 4">
            <a:extLst>
              <a:ext uri="{FF2B5EF4-FFF2-40B4-BE49-F238E27FC236}">
                <a16:creationId xmlns:a16="http://schemas.microsoft.com/office/drawing/2014/main" id="{ADF01075-A516-6F6E-3728-341F5E82BBB1}"/>
              </a:ext>
            </a:extLst>
          </p:cNvPr>
          <p:cNvSpPr>
            <a:spLocks noGrp="1"/>
          </p:cNvSpPr>
          <p:nvPr>
            <p:ph type="dt" idx="1"/>
          </p:nvPr>
        </p:nvSpPr>
        <p:spPr/>
        <p:txBody>
          <a:bodyPr/>
          <a:lstStyle/>
          <a:p>
            <a:fld id="{3151E58D-AD29-4109-A0B6-BD7094F4F49F}" type="datetime9">
              <a:rPr lang="en-US" smtClean="0"/>
              <a:t>04/18/2026 07:43:56</a:t>
            </a:fld>
            <a:endParaRPr lang="en-US"/>
          </a:p>
        </p:txBody>
      </p:sp>
      <p:sp>
        <p:nvSpPr>
          <p:cNvPr id="6" name="Footer Placeholder 5">
            <a:extLst>
              <a:ext uri="{FF2B5EF4-FFF2-40B4-BE49-F238E27FC236}">
                <a16:creationId xmlns:a16="http://schemas.microsoft.com/office/drawing/2014/main" id="{6C8B38E6-8503-5B39-2E25-7113BC3B2499}"/>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1FE63923-01DA-D921-DBD0-87A5DF50EC24}"/>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892355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C04C9-39A4-D93B-CFCC-54FDE1517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CA890-2CFC-5BE8-0AC9-4E7303F309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D84747-B3D2-D987-1BA4-C6EEF5BE7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50C8A3-C7E8-1D05-D380-8256D3ADB538}"/>
              </a:ext>
            </a:extLst>
          </p:cNvPr>
          <p:cNvSpPr>
            <a:spLocks noGrp="1"/>
          </p:cNvSpPr>
          <p:nvPr>
            <p:ph type="sldNum" sz="quarter" idx="5"/>
          </p:nvPr>
        </p:nvSpPr>
        <p:spPr/>
        <p:txBody>
          <a:bodyPr/>
          <a:lstStyle/>
          <a:p>
            <a:fld id="{DB9F6219-0DCF-469E-A8EE-A46EEB2C930F}" type="slidenum">
              <a:rPr lang="en-US" smtClean="0"/>
              <a:t>28</a:t>
            </a:fld>
            <a:endParaRPr lang="en-US"/>
          </a:p>
        </p:txBody>
      </p:sp>
      <p:sp>
        <p:nvSpPr>
          <p:cNvPr id="5" name="Date Placeholder 4">
            <a:extLst>
              <a:ext uri="{FF2B5EF4-FFF2-40B4-BE49-F238E27FC236}">
                <a16:creationId xmlns:a16="http://schemas.microsoft.com/office/drawing/2014/main" id="{DD860A5A-E324-905F-3875-405189062A92}"/>
              </a:ext>
            </a:extLst>
          </p:cNvPr>
          <p:cNvSpPr>
            <a:spLocks noGrp="1"/>
          </p:cNvSpPr>
          <p:nvPr>
            <p:ph type="dt" idx="1"/>
          </p:nvPr>
        </p:nvSpPr>
        <p:spPr/>
        <p:txBody>
          <a:bodyPr/>
          <a:lstStyle/>
          <a:p>
            <a:fld id="{56215D32-D632-47F1-9BB4-8AAB9D8B6B6C}" type="datetime9">
              <a:rPr lang="en-US" smtClean="0"/>
              <a:t>04/18/2026 07:43:56</a:t>
            </a:fld>
            <a:endParaRPr lang="en-US"/>
          </a:p>
        </p:txBody>
      </p:sp>
      <p:sp>
        <p:nvSpPr>
          <p:cNvPr id="6" name="Footer Placeholder 5">
            <a:extLst>
              <a:ext uri="{FF2B5EF4-FFF2-40B4-BE49-F238E27FC236}">
                <a16:creationId xmlns:a16="http://schemas.microsoft.com/office/drawing/2014/main" id="{6BD8B205-E97C-B346-1E33-72968D731E0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FE07EF82-0BB4-AB66-522D-FFA5B85ED86D}"/>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491816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F6F3-A368-31B0-19B7-82F07FD52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60067-9D20-B268-3CF2-4FD6AC7F28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74DF57-CD02-13C0-4E9E-333C228754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EA99D7-49DE-7C2C-9424-261E4FB20935}"/>
              </a:ext>
            </a:extLst>
          </p:cNvPr>
          <p:cNvSpPr>
            <a:spLocks noGrp="1"/>
          </p:cNvSpPr>
          <p:nvPr>
            <p:ph type="sldNum" sz="quarter" idx="5"/>
          </p:nvPr>
        </p:nvSpPr>
        <p:spPr/>
        <p:txBody>
          <a:bodyPr/>
          <a:lstStyle/>
          <a:p>
            <a:fld id="{DB9F6219-0DCF-469E-A8EE-A46EEB2C930F}" type="slidenum">
              <a:rPr lang="en-US" smtClean="0"/>
              <a:t>29</a:t>
            </a:fld>
            <a:endParaRPr lang="en-US"/>
          </a:p>
        </p:txBody>
      </p:sp>
      <p:sp>
        <p:nvSpPr>
          <p:cNvPr id="5" name="Date Placeholder 4">
            <a:extLst>
              <a:ext uri="{FF2B5EF4-FFF2-40B4-BE49-F238E27FC236}">
                <a16:creationId xmlns:a16="http://schemas.microsoft.com/office/drawing/2014/main" id="{C6F55998-5931-047D-879B-226986EF7A13}"/>
              </a:ext>
            </a:extLst>
          </p:cNvPr>
          <p:cNvSpPr>
            <a:spLocks noGrp="1"/>
          </p:cNvSpPr>
          <p:nvPr>
            <p:ph type="dt" idx="1"/>
          </p:nvPr>
        </p:nvSpPr>
        <p:spPr/>
        <p:txBody>
          <a:bodyPr/>
          <a:lstStyle/>
          <a:p>
            <a:fld id="{996889DF-3184-4E8D-959B-6074B705FBD2}" type="datetime9">
              <a:rPr lang="en-US" smtClean="0"/>
              <a:t>04/18/2026 07:43:56</a:t>
            </a:fld>
            <a:endParaRPr lang="en-US"/>
          </a:p>
        </p:txBody>
      </p:sp>
      <p:sp>
        <p:nvSpPr>
          <p:cNvPr id="6" name="Footer Placeholder 5">
            <a:extLst>
              <a:ext uri="{FF2B5EF4-FFF2-40B4-BE49-F238E27FC236}">
                <a16:creationId xmlns:a16="http://schemas.microsoft.com/office/drawing/2014/main" id="{68EF1D2C-74CA-548B-BF89-BE32F15A5CD7}"/>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A6BCFD6E-D3BA-1DD5-E310-B1505499AE9F}"/>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23248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298A7-9D4C-54CD-3FC9-02D481460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B279D-E2BC-C2C4-A846-48DA9B39CA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A0DF0E-BF74-B64D-C08A-EEDD01BC5C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4C99F6-957C-923F-B8C7-73025539569A}"/>
              </a:ext>
            </a:extLst>
          </p:cNvPr>
          <p:cNvSpPr>
            <a:spLocks noGrp="1"/>
          </p:cNvSpPr>
          <p:nvPr>
            <p:ph type="sldNum" sz="quarter" idx="5"/>
          </p:nvPr>
        </p:nvSpPr>
        <p:spPr/>
        <p:txBody>
          <a:bodyPr/>
          <a:lstStyle/>
          <a:p>
            <a:fld id="{DB9F6219-0DCF-469E-A8EE-A46EEB2C930F}" type="slidenum">
              <a:rPr lang="en-US" smtClean="0"/>
              <a:t>3</a:t>
            </a:fld>
            <a:endParaRPr lang="en-US"/>
          </a:p>
        </p:txBody>
      </p:sp>
      <p:sp>
        <p:nvSpPr>
          <p:cNvPr id="5" name="Date Placeholder 4">
            <a:extLst>
              <a:ext uri="{FF2B5EF4-FFF2-40B4-BE49-F238E27FC236}">
                <a16:creationId xmlns:a16="http://schemas.microsoft.com/office/drawing/2014/main" id="{582B4CF8-F162-C4F0-D5A5-3B412CEF2075}"/>
              </a:ext>
            </a:extLst>
          </p:cNvPr>
          <p:cNvSpPr>
            <a:spLocks noGrp="1"/>
          </p:cNvSpPr>
          <p:nvPr>
            <p:ph type="dt" idx="1"/>
          </p:nvPr>
        </p:nvSpPr>
        <p:spPr/>
        <p:txBody>
          <a:bodyPr/>
          <a:lstStyle/>
          <a:p>
            <a:fld id="{E9A94D4D-6846-44ED-A39B-0E7D33E89140}" type="datetime9">
              <a:rPr lang="en-US" smtClean="0"/>
              <a:t>04/18/2026 07:43:56</a:t>
            </a:fld>
            <a:endParaRPr lang="en-US"/>
          </a:p>
        </p:txBody>
      </p:sp>
      <p:sp>
        <p:nvSpPr>
          <p:cNvPr id="6" name="Footer Placeholder 5">
            <a:extLst>
              <a:ext uri="{FF2B5EF4-FFF2-40B4-BE49-F238E27FC236}">
                <a16:creationId xmlns:a16="http://schemas.microsoft.com/office/drawing/2014/main" id="{4FFB94D0-FC51-2F78-2D81-A93695768630}"/>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0E45A02-9849-2A6A-104D-E118AF9317C6}"/>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4073199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092C-6A9C-E73E-95EB-F2296B89C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99CD9-7573-8B56-8721-BEDC5AD607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C79D98-BD69-1AE2-5B5A-7046E9D1C8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5FDC05-BE58-18BC-0944-3B712C26B15D}"/>
              </a:ext>
            </a:extLst>
          </p:cNvPr>
          <p:cNvSpPr>
            <a:spLocks noGrp="1"/>
          </p:cNvSpPr>
          <p:nvPr>
            <p:ph type="sldNum" sz="quarter" idx="5"/>
          </p:nvPr>
        </p:nvSpPr>
        <p:spPr/>
        <p:txBody>
          <a:bodyPr/>
          <a:lstStyle/>
          <a:p>
            <a:fld id="{DB9F6219-0DCF-469E-A8EE-A46EEB2C930F}" type="slidenum">
              <a:rPr lang="en-US" smtClean="0"/>
              <a:t>30</a:t>
            </a:fld>
            <a:endParaRPr lang="en-US"/>
          </a:p>
        </p:txBody>
      </p:sp>
      <p:sp>
        <p:nvSpPr>
          <p:cNvPr id="5" name="Date Placeholder 4">
            <a:extLst>
              <a:ext uri="{FF2B5EF4-FFF2-40B4-BE49-F238E27FC236}">
                <a16:creationId xmlns:a16="http://schemas.microsoft.com/office/drawing/2014/main" id="{5A00012F-680D-1654-6831-C1E4931DB7A7}"/>
              </a:ext>
            </a:extLst>
          </p:cNvPr>
          <p:cNvSpPr>
            <a:spLocks noGrp="1"/>
          </p:cNvSpPr>
          <p:nvPr>
            <p:ph type="dt" idx="1"/>
          </p:nvPr>
        </p:nvSpPr>
        <p:spPr/>
        <p:txBody>
          <a:bodyPr/>
          <a:lstStyle/>
          <a:p>
            <a:fld id="{907DFCC4-01CE-49A3-97AA-039F7B7FF206}" type="datetime9">
              <a:rPr lang="en-US" smtClean="0"/>
              <a:t>04/18/2026 07:43:56</a:t>
            </a:fld>
            <a:endParaRPr lang="en-US"/>
          </a:p>
        </p:txBody>
      </p:sp>
      <p:sp>
        <p:nvSpPr>
          <p:cNvPr id="6" name="Footer Placeholder 5">
            <a:extLst>
              <a:ext uri="{FF2B5EF4-FFF2-40B4-BE49-F238E27FC236}">
                <a16:creationId xmlns:a16="http://schemas.microsoft.com/office/drawing/2014/main" id="{FA1D1D15-0A9A-765C-BF5F-46EFCB578F9A}"/>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473EF603-84D5-54EB-06CE-5AD9BED1496B}"/>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713065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4BADE-6E78-439D-1196-E00A262CB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C6ACA-3478-5E13-86B1-78D8E1DEF7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B56A8A-7E16-6024-7EE6-6E09176638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1E54C5-0328-4A83-D665-95B6C6CE2626}"/>
              </a:ext>
            </a:extLst>
          </p:cNvPr>
          <p:cNvSpPr>
            <a:spLocks noGrp="1"/>
          </p:cNvSpPr>
          <p:nvPr>
            <p:ph type="sldNum" sz="quarter" idx="5"/>
          </p:nvPr>
        </p:nvSpPr>
        <p:spPr/>
        <p:txBody>
          <a:bodyPr/>
          <a:lstStyle/>
          <a:p>
            <a:fld id="{DB9F6219-0DCF-469E-A8EE-A46EEB2C930F}" type="slidenum">
              <a:rPr lang="en-US" smtClean="0"/>
              <a:t>31</a:t>
            </a:fld>
            <a:endParaRPr lang="en-US"/>
          </a:p>
        </p:txBody>
      </p:sp>
      <p:sp>
        <p:nvSpPr>
          <p:cNvPr id="5" name="Date Placeholder 4">
            <a:extLst>
              <a:ext uri="{FF2B5EF4-FFF2-40B4-BE49-F238E27FC236}">
                <a16:creationId xmlns:a16="http://schemas.microsoft.com/office/drawing/2014/main" id="{269FA098-B19C-46BA-3325-59699E3E4462}"/>
              </a:ext>
            </a:extLst>
          </p:cNvPr>
          <p:cNvSpPr>
            <a:spLocks noGrp="1"/>
          </p:cNvSpPr>
          <p:nvPr>
            <p:ph type="dt" idx="1"/>
          </p:nvPr>
        </p:nvSpPr>
        <p:spPr/>
        <p:txBody>
          <a:bodyPr/>
          <a:lstStyle/>
          <a:p>
            <a:fld id="{907DFCC4-01CE-49A3-97AA-039F7B7FF206}" type="datetime9">
              <a:rPr lang="en-US" smtClean="0"/>
              <a:t>04/18/2026 07:43:56</a:t>
            </a:fld>
            <a:endParaRPr lang="en-US"/>
          </a:p>
        </p:txBody>
      </p:sp>
      <p:sp>
        <p:nvSpPr>
          <p:cNvPr id="6" name="Footer Placeholder 5">
            <a:extLst>
              <a:ext uri="{FF2B5EF4-FFF2-40B4-BE49-F238E27FC236}">
                <a16:creationId xmlns:a16="http://schemas.microsoft.com/office/drawing/2014/main" id="{46A0BF3B-1D10-9BDA-3BBB-E3F4161E79A6}"/>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184B45D-9EDB-F670-E7EC-81C58F969B37}"/>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167167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BFDE-55F9-A871-2502-96C4C7462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5F672-E934-C033-3F4E-D4B4CEA680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643528-1438-F1F2-D9D9-F4F0BA12B4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D27809-ED50-23CE-A7A2-18F1342B1F32}"/>
              </a:ext>
            </a:extLst>
          </p:cNvPr>
          <p:cNvSpPr>
            <a:spLocks noGrp="1"/>
          </p:cNvSpPr>
          <p:nvPr>
            <p:ph type="sldNum" sz="quarter" idx="5"/>
          </p:nvPr>
        </p:nvSpPr>
        <p:spPr/>
        <p:txBody>
          <a:bodyPr/>
          <a:lstStyle/>
          <a:p>
            <a:fld id="{DB9F6219-0DCF-469E-A8EE-A46EEB2C930F}" type="slidenum">
              <a:rPr lang="en-US" smtClean="0"/>
              <a:t>32</a:t>
            </a:fld>
            <a:endParaRPr lang="en-US"/>
          </a:p>
        </p:txBody>
      </p:sp>
      <p:sp>
        <p:nvSpPr>
          <p:cNvPr id="5" name="Date Placeholder 4">
            <a:extLst>
              <a:ext uri="{FF2B5EF4-FFF2-40B4-BE49-F238E27FC236}">
                <a16:creationId xmlns:a16="http://schemas.microsoft.com/office/drawing/2014/main" id="{A2FBD041-D985-5014-A6A3-2836D91C4867}"/>
              </a:ext>
            </a:extLst>
          </p:cNvPr>
          <p:cNvSpPr>
            <a:spLocks noGrp="1"/>
          </p:cNvSpPr>
          <p:nvPr>
            <p:ph type="dt" idx="1"/>
          </p:nvPr>
        </p:nvSpPr>
        <p:spPr/>
        <p:txBody>
          <a:bodyPr/>
          <a:lstStyle/>
          <a:p>
            <a:fld id="{907DFCC4-01CE-49A3-97AA-039F7B7FF206}" type="datetime9">
              <a:rPr lang="en-US" smtClean="0"/>
              <a:t>04/18/2026 07:43:56</a:t>
            </a:fld>
            <a:endParaRPr lang="en-US"/>
          </a:p>
        </p:txBody>
      </p:sp>
      <p:sp>
        <p:nvSpPr>
          <p:cNvPr id="6" name="Footer Placeholder 5">
            <a:extLst>
              <a:ext uri="{FF2B5EF4-FFF2-40B4-BE49-F238E27FC236}">
                <a16:creationId xmlns:a16="http://schemas.microsoft.com/office/drawing/2014/main" id="{B3D673DD-DEE5-37BD-2A47-FB3613106F9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A9C7C2C3-CCD3-ED17-539C-583E91D24432}"/>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69843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A14D7-88F6-A197-02DA-D095AFD02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5C88E-FC22-CE9F-1481-7B3B2ABE64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9BFD87-21C6-2671-7521-A7DFC9B951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020BD5-D76D-31AF-2136-100CD68B642A}"/>
              </a:ext>
            </a:extLst>
          </p:cNvPr>
          <p:cNvSpPr>
            <a:spLocks noGrp="1"/>
          </p:cNvSpPr>
          <p:nvPr>
            <p:ph type="sldNum" sz="quarter" idx="5"/>
          </p:nvPr>
        </p:nvSpPr>
        <p:spPr/>
        <p:txBody>
          <a:bodyPr/>
          <a:lstStyle/>
          <a:p>
            <a:fld id="{DB9F6219-0DCF-469E-A8EE-A46EEB2C930F}" type="slidenum">
              <a:rPr lang="en-US" smtClean="0"/>
              <a:t>33</a:t>
            </a:fld>
            <a:endParaRPr lang="en-US"/>
          </a:p>
        </p:txBody>
      </p:sp>
      <p:sp>
        <p:nvSpPr>
          <p:cNvPr id="5" name="Date Placeholder 4">
            <a:extLst>
              <a:ext uri="{FF2B5EF4-FFF2-40B4-BE49-F238E27FC236}">
                <a16:creationId xmlns:a16="http://schemas.microsoft.com/office/drawing/2014/main" id="{03ED3D5A-843F-4172-9AA4-C37A25DDC1DB}"/>
              </a:ext>
            </a:extLst>
          </p:cNvPr>
          <p:cNvSpPr>
            <a:spLocks noGrp="1"/>
          </p:cNvSpPr>
          <p:nvPr>
            <p:ph type="dt" idx="1"/>
          </p:nvPr>
        </p:nvSpPr>
        <p:spPr/>
        <p:txBody>
          <a:bodyPr/>
          <a:lstStyle/>
          <a:p>
            <a:fld id="{907DFCC4-01CE-49A3-97AA-039F7B7FF206}" type="datetime9">
              <a:rPr lang="en-US" smtClean="0"/>
              <a:t>04/18/2026 07:43:56</a:t>
            </a:fld>
            <a:endParaRPr lang="en-US"/>
          </a:p>
        </p:txBody>
      </p:sp>
      <p:sp>
        <p:nvSpPr>
          <p:cNvPr id="6" name="Footer Placeholder 5">
            <a:extLst>
              <a:ext uri="{FF2B5EF4-FFF2-40B4-BE49-F238E27FC236}">
                <a16:creationId xmlns:a16="http://schemas.microsoft.com/office/drawing/2014/main" id="{3F7090F5-3E98-A08A-B032-70A4068BEC15}"/>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02180321-74D2-155A-01DD-C8B8DC692BB6}"/>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836897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575A3-CCA9-E690-8E6B-291F21AA6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31FDF-52EF-FD66-02F9-1CE5F568BC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B533DC-D443-F565-9FE7-A28600DF9B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A7A89F-EB64-4324-2584-088239885D7F}"/>
              </a:ext>
            </a:extLst>
          </p:cNvPr>
          <p:cNvSpPr>
            <a:spLocks noGrp="1"/>
          </p:cNvSpPr>
          <p:nvPr>
            <p:ph type="sldNum" sz="quarter" idx="5"/>
          </p:nvPr>
        </p:nvSpPr>
        <p:spPr/>
        <p:txBody>
          <a:bodyPr/>
          <a:lstStyle/>
          <a:p>
            <a:fld id="{DB9F6219-0DCF-469E-A8EE-A46EEB2C930F}" type="slidenum">
              <a:rPr lang="en-US" smtClean="0"/>
              <a:t>34</a:t>
            </a:fld>
            <a:endParaRPr lang="en-US"/>
          </a:p>
        </p:txBody>
      </p:sp>
      <p:sp>
        <p:nvSpPr>
          <p:cNvPr id="5" name="Date Placeholder 4">
            <a:extLst>
              <a:ext uri="{FF2B5EF4-FFF2-40B4-BE49-F238E27FC236}">
                <a16:creationId xmlns:a16="http://schemas.microsoft.com/office/drawing/2014/main" id="{0D3111D9-4397-CD93-C954-3232CF5064D2}"/>
              </a:ext>
            </a:extLst>
          </p:cNvPr>
          <p:cNvSpPr>
            <a:spLocks noGrp="1"/>
          </p:cNvSpPr>
          <p:nvPr>
            <p:ph type="dt" idx="1"/>
          </p:nvPr>
        </p:nvSpPr>
        <p:spPr/>
        <p:txBody>
          <a:bodyPr/>
          <a:lstStyle/>
          <a:p>
            <a:fld id="{1FB172A5-8D8F-4240-B18D-DFFB717F899C}" type="datetime9">
              <a:rPr lang="en-US" smtClean="0"/>
              <a:t>04/18/2026 07:43:56</a:t>
            </a:fld>
            <a:endParaRPr lang="en-US"/>
          </a:p>
        </p:txBody>
      </p:sp>
      <p:sp>
        <p:nvSpPr>
          <p:cNvPr id="6" name="Footer Placeholder 5">
            <a:extLst>
              <a:ext uri="{FF2B5EF4-FFF2-40B4-BE49-F238E27FC236}">
                <a16:creationId xmlns:a16="http://schemas.microsoft.com/office/drawing/2014/main" id="{70034BC9-0CDA-CBEF-D01B-540CBD00AEA4}"/>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606445F5-131F-E33B-87A3-2411FD87BD28}"/>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145453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CBE4-A1DC-7F2E-DFC1-C4388A36C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28611-321E-B26B-17C7-D2DC69C175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48AC45-B84A-AB3E-19C9-3024D5F8AD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B37C85-2B78-7179-B9A0-F6DE644FFA08}"/>
              </a:ext>
            </a:extLst>
          </p:cNvPr>
          <p:cNvSpPr>
            <a:spLocks noGrp="1"/>
          </p:cNvSpPr>
          <p:nvPr>
            <p:ph type="sldNum" sz="quarter" idx="5"/>
          </p:nvPr>
        </p:nvSpPr>
        <p:spPr/>
        <p:txBody>
          <a:bodyPr/>
          <a:lstStyle/>
          <a:p>
            <a:fld id="{DB9F6219-0DCF-469E-A8EE-A46EEB2C930F}" type="slidenum">
              <a:rPr lang="en-US" smtClean="0"/>
              <a:t>35</a:t>
            </a:fld>
            <a:endParaRPr lang="en-US"/>
          </a:p>
        </p:txBody>
      </p:sp>
      <p:sp>
        <p:nvSpPr>
          <p:cNvPr id="5" name="Date Placeholder 4">
            <a:extLst>
              <a:ext uri="{FF2B5EF4-FFF2-40B4-BE49-F238E27FC236}">
                <a16:creationId xmlns:a16="http://schemas.microsoft.com/office/drawing/2014/main" id="{3B2B6A3F-F05F-5A29-2A19-545FFFFFD11B}"/>
              </a:ext>
            </a:extLst>
          </p:cNvPr>
          <p:cNvSpPr>
            <a:spLocks noGrp="1"/>
          </p:cNvSpPr>
          <p:nvPr>
            <p:ph type="dt" idx="1"/>
          </p:nvPr>
        </p:nvSpPr>
        <p:spPr/>
        <p:txBody>
          <a:bodyPr/>
          <a:lstStyle/>
          <a:p>
            <a:fld id="{C3889002-DA66-4DF1-A257-DA3F56537A36}" type="datetime9">
              <a:rPr lang="en-US" smtClean="0"/>
              <a:t>04/18/2026 07:43:56</a:t>
            </a:fld>
            <a:endParaRPr lang="en-US"/>
          </a:p>
        </p:txBody>
      </p:sp>
      <p:sp>
        <p:nvSpPr>
          <p:cNvPr id="6" name="Footer Placeholder 5">
            <a:extLst>
              <a:ext uri="{FF2B5EF4-FFF2-40B4-BE49-F238E27FC236}">
                <a16:creationId xmlns:a16="http://schemas.microsoft.com/office/drawing/2014/main" id="{9AF26356-921E-FBE6-B0A1-63218CC3C1E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F151B77D-7EE6-E79F-C9CB-A5C5FD54283C}"/>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131690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89824-A18D-2249-DDC7-FCC8C72FA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57960-7E85-28DB-7408-27CC29DB1B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DF5D65-9E88-88F0-FC3F-8A0B94AE03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8B6277-0C6B-8AE2-33A5-C5883EF12E35}"/>
              </a:ext>
            </a:extLst>
          </p:cNvPr>
          <p:cNvSpPr>
            <a:spLocks noGrp="1"/>
          </p:cNvSpPr>
          <p:nvPr>
            <p:ph type="sldNum" sz="quarter" idx="5"/>
          </p:nvPr>
        </p:nvSpPr>
        <p:spPr/>
        <p:txBody>
          <a:bodyPr/>
          <a:lstStyle/>
          <a:p>
            <a:fld id="{DB9F6219-0DCF-469E-A8EE-A46EEB2C930F}" type="slidenum">
              <a:rPr lang="en-US" smtClean="0"/>
              <a:t>36</a:t>
            </a:fld>
            <a:endParaRPr lang="en-US"/>
          </a:p>
        </p:txBody>
      </p:sp>
      <p:sp>
        <p:nvSpPr>
          <p:cNvPr id="5" name="Date Placeholder 4">
            <a:extLst>
              <a:ext uri="{FF2B5EF4-FFF2-40B4-BE49-F238E27FC236}">
                <a16:creationId xmlns:a16="http://schemas.microsoft.com/office/drawing/2014/main" id="{C415A8C4-0E26-2CED-4F63-D780D0F55E49}"/>
              </a:ext>
            </a:extLst>
          </p:cNvPr>
          <p:cNvSpPr>
            <a:spLocks noGrp="1"/>
          </p:cNvSpPr>
          <p:nvPr>
            <p:ph type="dt" idx="1"/>
          </p:nvPr>
        </p:nvSpPr>
        <p:spPr/>
        <p:txBody>
          <a:bodyPr/>
          <a:lstStyle/>
          <a:p>
            <a:fld id="{C3889002-DA66-4DF1-A257-DA3F56537A36}" type="datetime9">
              <a:rPr lang="en-US" smtClean="0"/>
              <a:t>04/18/2026 07:43:56</a:t>
            </a:fld>
            <a:endParaRPr lang="en-US"/>
          </a:p>
        </p:txBody>
      </p:sp>
      <p:sp>
        <p:nvSpPr>
          <p:cNvPr id="6" name="Footer Placeholder 5">
            <a:extLst>
              <a:ext uri="{FF2B5EF4-FFF2-40B4-BE49-F238E27FC236}">
                <a16:creationId xmlns:a16="http://schemas.microsoft.com/office/drawing/2014/main" id="{B42701F6-5FEE-8B81-0BAE-1863927A288E}"/>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2E45DBA8-5C93-71C0-A39D-DA7ADB809E58}"/>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805376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37</a:t>
            </a:fld>
            <a:endParaRPr lang="en-US"/>
          </a:p>
        </p:txBody>
      </p:sp>
      <p:sp>
        <p:nvSpPr>
          <p:cNvPr id="5" name="Date Placeholder 4">
            <a:extLst>
              <a:ext uri="{FF2B5EF4-FFF2-40B4-BE49-F238E27FC236}">
                <a16:creationId xmlns:a16="http://schemas.microsoft.com/office/drawing/2014/main" id="{ECA57315-F216-2862-9B19-80ECCC278730}"/>
              </a:ext>
            </a:extLst>
          </p:cNvPr>
          <p:cNvSpPr>
            <a:spLocks noGrp="1"/>
          </p:cNvSpPr>
          <p:nvPr>
            <p:ph type="dt" idx="1"/>
          </p:nvPr>
        </p:nvSpPr>
        <p:spPr/>
        <p:txBody>
          <a:bodyPr/>
          <a:lstStyle/>
          <a:p>
            <a:fld id="{CFFCF6FC-92C5-4883-AEDD-16690098EC4B}" type="datetime9">
              <a:rPr lang="en-US" smtClean="0"/>
              <a:t>04/18/2026 07:43:56</a:t>
            </a:fld>
            <a:endParaRPr lang="en-US"/>
          </a:p>
        </p:txBody>
      </p:sp>
      <p:sp>
        <p:nvSpPr>
          <p:cNvPr id="6" name="Footer Placeholder 5">
            <a:extLst>
              <a:ext uri="{FF2B5EF4-FFF2-40B4-BE49-F238E27FC236}">
                <a16:creationId xmlns:a16="http://schemas.microsoft.com/office/drawing/2014/main" id="{92C5FE9F-E1BF-4032-829F-A0C14096D5B0}"/>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D6ABD16F-6985-C191-D3B9-70F58421E520}"/>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499093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8CCB-CD2F-0C24-80BD-E15F1C865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376A1-B6E6-12B3-B0E0-E4C965F1C2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3F01E6-FB18-7E1B-5E6B-0932F80011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D6C0C1-FC8C-AADF-4D61-7DD59F706C80}"/>
              </a:ext>
            </a:extLst>
          </p:cNvPr>
          <p:cNvSpPr>
            <a:spLocks noGrp="1"/>
          </p:cNvSpPr>
          <p:nvPr>
            <p:ph type="sldNum" sz="quarter" idx="5"/>
          </p:nvPr>
        </p:nvSpPr>
        <p:spPr/>
        <p:txBody>
          <a:bodyPr/>
          <a:lstStyle/>
          <a:p>
            <a:fld id="{DB9F6219-0DCF-469E-A8EE-A46EEB2C930F}" type="slidenum">
              <a:rPr lang="en-US" smtClean="0"/>
              <a:t>38</a:t>
            </a:fld>
            <a:endParaRPr lang="en-US"/>
          </a:p>
        </p:txBody>
      </p:sp>
      <p:sp>
        <p:nvSpPr>
          <p:cNvPr id="5" name="Date Placeholder 4">
            <a:extLst>
              <a:ext uri="{FF2B5EF4-FFF2-40B4-BE49-F238E27FC236}">
                <a16:creationId xmlns:a16="http://schemas.microsoft.com/office/drawing/2014/main" id="{EE8D7998-37FB-28A2-8C51-3E6A61CB2E6E}"/>
              </a:ext>
            </a:extLst>
          </p:cNvPr>
          <p:cNvSpPr>
            <a:spLocks noGrp="1"/>
          </p:cNvSpPr>
          <p:nvPr>
            <p:ph type="dt" idx="1"/>
          </p:nvPr>
        </p:nvSpPr>
        <p:spPr/>
        <p:txBody>
          <a:bodyPr/>
          <a:lstStyle/>
          <a:p>
            <a:fld id="{CFFCF6FC-92C5-4883-AEDD-16690098EC4B}" type="datetime9">
              <a:rPr lang="en-US" smtClean="0"/>
              <a:t>04/18/2026 07:43:56</a:t>
            </a:fld>
            <a:endParaRPr lang="en-US"/>
          </a:p>
        </p:txBody>
      </p:sp>
      <p:sp>
        <p:nvSpPr>
          <p:cNvPr id="6" name="Footer Placeholder 5">
            <a:extLst>
              <a:ext uri="{FF2B5EF4-FFF2-40B4-BE49-F238E27FC236}">
                <a16:creationId xmlns:a16="http://schemas.microsoft.com/office/drawing/2014/main" id="{65BEEA82-A649-C098-6A8C-C8E0BAE9307D}"/>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6A7255E4-A719-9F04-EBD0-3045B0E2DBA3}"/>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542644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39</a:t>
            </a:fld>
            <a:endParaRPr lang="en-US"/>
          </a:p>
        </p:txBody>
      </p:sp>
      <p:sp>
        <p:nvSpPr>
          <p:cNvPr id="5" name="Date Placeholder 4">
            <a:extLst>
              <a:ext uri="{FF2B5EF4-FFF2-40B4-BE49-F238E27FC236}">
                <a16:creationId xmlns:a16="http://schemas.microsoft.com/office/drawing/2014/main" id="{F7515CFD-2E56-8AC4-3C68-0997CCC4C25D}"/>
              </a:ext>
            </a:extLst>
          </p:cNvPr>
          <p:cNvSpPr>
            <a:spLocks noGrp="1"/>
          </p:cNvSpPr>
          <p:nvPr>
            <p:ph type="dt" idx="1"/>
          </p:nvPr>
        </p:nvSpPr>
        <p:spPr/>
        <p:txBody>
          <a:bodyPr/>
          <a:lstStyle/>
          <a:p>
            <a:fld id="{1FB172A5-8D8F-4240-B18D-DFFB717F899C}" type="datetime9">
              <a:rPr lang="en-US" smtClean="0"/>
              <a:t>04/18/2026 07:43:56</a:t>
            </a:fld>
            <a:endParaRPr lang="en-US"/>
          </a:p>
        </p:txBody>
      </p:sp>
      <p:sp>
        <p:nvSpPr>
          <p:cNvPr id="6" name="Footer Placeholder 5">
            <a:extLst>
              <a:ext uri="{FF2B5EF4-FFF2-40B4-BE49-F238E27FC236}">
                <a16:creationId xmlns:a16="http://schemas.microsoft.com/office/drawing/2014/main" id="{D0360C22-E2CD-A344-0800-0C0917D13554}"/>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302269B9-B2DC-98BF-0876-6A8E6CFED77D}"/>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408002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EAC96-701C-5D03-CFA7-3CC863704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B6849-5D95-3975-2642-C4E309C7C1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A8FEE2-BB8C-8B76-74DC-B461526E24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1F253D-4431-6356-1082-502C9B2324E9}"/>
              </a:ext>
            </a:extLst>
          </p:cNvPr>
          <p:cNvSpPr>
            <a:spLocks noGrp="1"/>
          </p:cNvSpPr>
          <p:nvPr>
            <p:ph type="sldNum" sz="quarter" idx="5"/>
          </p:nvPr>
        </p:nvSpPr>
        <p:spPr/>
        <p:txBody>
          <a:bodyPr/>
          <a:lstStyle/>
          <a:p>
            <a:fld id="{DB9F6219-0DCF-469E-A8EE-A46EEB2C930F}" type="slidenum">
              <a:rPr lang="en-US" smtClean="0"/>
              <a:t>4</a:t>
            </a:fld>
            <a:endParaRPr lang="en-US"/>
          </a:p>
        </p:txBody>
      </p:sp>
      <p:sp>
        <p:nvSpPr>
          <p:cNvPr id="5" name="Date Placeholder 4">
            <a:extLst>
              <a:ext uri="{FF2B5EF4-FFF2-40B4-BE49-F238E27FC236}">
                <a16:creationId xmlns:a16="http://schemas.microsoft.com/office/drawing/2014/main" id="{DCFCB9D9-D700-86A5-9F37-82CC3FD9D09D}"/>
              </a:ext>
            </a:extLst>
          </p:cNvPr>
          <p:cNvSpPr>
            <a:spLocks noGrp="1"/>
          </p:cNvSpPr>
          <p:nvPr>
            <p:ph type="dt" idx="1"/>
          </p:nvPr>
        </p:nvSpPr>
        <p:spPr/>
        <p:txBody>
          <a:bodyPr/>
          <a:lstStyle/>
          <a:p>
            <a:fld id="{E9A94D4D-6846-44ED-A39B-0E7D33E89140}" type="datetime9">
              <a:rPr lang="en-US" smtClean="0"/>
              <a:t>04/18/2026 07:43:56</a:t>
            </a:fld>
            <a:endParaRPr lang="en-US"/>
          </a:p>
        </p:txBody>
      </p:sp>
      <p:sp>
        <p:nvSpPr>
          <p:cNvPr id="6" name="Footer Placeholder 5">
            <a:extLst>
              <a:ext uri="{FF2B5EF4-FFF2-40B4-BE49-F238E27FC236}">
                <a16:creationId xmlns:a16="http://schemas.microsoft.com/office/drawing/2014/main" id="{20A8044A-5BAE-BE43-DB5E-3371401BD82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F74A8D87-5A15-B6F5-14C6-FE33C8CA504D}"/>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254041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4214E-DBE6-0BF4-9444-7D5E20BB6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464D7-DE55-0A88-E9ED-CA776EE477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EE21EE-8383-D799-10FA-8DC7C0DADB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B1678D-BB07-ADD7-8950-BA459C7B6900}"/>
              </a:ext>
            </a:extLst>
          </p:cNvPr>
          <p:cNvSpPr>
            <a:spLocks noGrp="1"/>
          </p:cNvSpPr>
          <p:nvPr>
            <p:ph type="sldNum" sz="quarter" idx="5"/>
          </p:nvPr>
        </p:nvSpPr>
        <p:spPr/>
        <p:txBody>
          <a:bodyPr/>
          <a:lstStyle/>
          <a:p>
            <a:fld id="{DB9F6219-0DCF-469E-A8EE-A46EEB2C930F}" type="slidenum">
              <a:rPr lang="en-US" smtClean="0"/>
              <a:t>40</a:t>
            </a:fld>
            <a:endParaRPr lang="en-US"/>
          </a:p>
        </p:txBody>
      </p:sp>
      <p:sp>
        <p:nvSpPr>
          <p:cNvPr id="5" name="Date Placeholder 4">
            <a:extLst>
              <a:ext uri="{FF2B5EF4-FFF2-40B4-BE49-F238E27FC236}">
                <a16:creationId xmlns:a16="http://schemas.microsoft.com/office/drawing/2014/main" id="{9483FB29-174B-9495-8B84-35B63CE8AA20}"/>
              </a:ext>
            </a:extLst>
          </p:cNvPr>
          <p:cNvSpPr>
            <a:spLocks noGrp="1"/>
          </p:cNvSpPr>
          <p:nvPr>
            <p:ph type="dt" idx="1"/>
          </p:nvPr>
        </p:nvSpPr>
        <p:spPr/>
        <p:txBody>
          <a:bodyPr/>
          <a:lstStyle/>
          <a:p>
            <a:fld id="{1FB172A5-8D8F-4240-B18D-DFFB717F899C}" type="datetime9">
              <a:rPr lang="en-US" smtClean="0"/>
              <a:t>04/18/2026 07:43:56</a:t>
            </a:fld>
            <a:endParaRPr lang="en-US"/>
          </a:p>
        </p:txBody>
      </p:sp>
      <p:sp>
        <p:nvSpPr>
          <p:cNvPr id="6" name="Footer Placeholder 5">
            <a:extLst>
              <a:ext uri="{FF2B5EF4-FFF2-40B4-BE49-F238E27FC236}">
                <a16:creationId xmlns:a16="http://schemas.microsoft.com/office/drawing/2014/main" id="{DB1DEC7B-EB97-9616-F5D1-CBB73382E8F2}"/>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6144081B-B88A-8FE2-B8F0-E7D93D90EB77}"/>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20557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5</a:t>
            </a:fld>
            <a:endParaRPr lang="en-US"/>
          </a:p>
        </p:txBody>
      </p:sp>
      <p:sp>
        <p:nvSpPr>
          <p:cNvPr id="5" name="Date Placeholder 4">
            <a:extLst>
              <a:ext uri="{FF2B5EF4-FFF2-40B4-BE49-F238E27FC236}">
                <a16:creationId xmlns:a16="http://schemas.microsoft.com/office/drawing/2014/main" id="{2DADFEC3-DC9A-277E-3102-128B234AC775}"/>
              </a:ext>
            </a:extLst>
          </p:cNvPr>
          <p:cNvSpPr>
            <a:spLocks noGrp="1"/>
          </p:cNvSpPr>
          <p:nvPr>
            <p:ph type="dt" idx="1"/>
          </p:nvPr>
        </p:nvSpPr>
        <p:spPr/>
        <p:txBody>
          <a:bodyPr/>
          <a:lstStyle/>
          <a:p>
            <a:fld id="{E9A94D4D-6846-44ED-A39B-0E7D33E89140}" type="datetime9">
              <a:rPr lang="en-US" smtClean="0"/>
              <a:t>04/18/2026 07:43:56</a:t>
            </a:fld>
            <a:endParaRPr lang="en-US"/>
          </a:p>
        </p:txBody>
      </p:sp>
      <p:sp>
        <p:nvSpPr>
          <p:cNvPr id="6" name="Footer Placeholder 5">
            <a:extLst>
              <a:ext uri="{FF2B5EF4-FFF2-40B4-BE49-F238E27FC236}">
                <a16:creationId xmlns:a16="http://schemas.microsoft.com/office/drawing/2014/main" id="{36BD96E2-FE24-13EB-D2A8-169F975D2E4B}"/>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5DA01836-4438-51F3-D639-58657C5E6478}"/>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5901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6</a:t>
            </a:fld>
            <a:endParaRPr lang="en-US"/>
          </a:p>
        </p:txBody>
      </p:sp>
      <p:sp>
        <p:nvSpPr>
          <p:cNvPr id="5" name="Date Placeholder 4">
            <a:extLst>
              <a:ext uri="{FF2B5EF4-FFF2-40B4-BE49-F238E27FC236}">
                <a16:creationId xmlns:a16="http://schemas.microsoft.com/office/drawing/2014/main" id="{45119725-FF1B-1065-5A8B-752DF592C606}"/>
              </a:ext>
            </a:extLst>
          </p:cNvPr>
          <p:cNvSpPr>
            <a:spLocks noGrp="1"/>
          </p:cNvSpPr>
          <p:nvPr>
            <p:ph type="dt" idx="1"/>
          </p:nvPr>
        </p:nvSpPr>
        <p:spPr/>
        <p:txBody>
          <a:bodyPr/>
          <a:lstStyle/>
          <a:p>
            <a:fld id="{710DB20A-EF8E-4DA9-9488-5324951C2A0E}" type="datetime9">
              <a:rPr lang="en-US" smtClean="0"/>
              <a:t>04/18/2026 07:43:56</a:t>
            </a:fld>
            <a:endParaRPr lang="en-US"/>
          </a:p>
        </p:txBody>
      </p:sp>
      <p:sp>
        <p:nvSpPr>
          <p:cNvPr id="6" name="Footer Placeholder 5">
            <a:extLst>
              <a:ext uri="{FF2B5EF4-FFF2-40B4-BE49-F238E27FC236}">
                <a16:creationId xmlns:a16="http://schemas.microsoft.com/office/drawing/2014/main" id="{986401BD-9A6C-422D-B460-DD38C84F811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79779F4C-0B28-2B7C-E7D9-2AC8C6C1B9F9}"/>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19261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7</a:t>
            </a:fld>
            <a:endParaRPr lang="en-US"/>
          </a:p>
        </p:txBody>
      </p:sp>
      <p:sp>
        <p:nvSpPr>
          <p:cNvPr id="5" name="Date Placeholder 4">
            <a:extLst>
              <a:ext uri="{FF2B5EF4-FFF2-40B4-BE49-F238E27FC236}">
                <a16:creationId xmlns:a16="http://schemas.microsoft.com/office/drawing/2014/main" id="{BDDAAFD1-1147-295E-6C34-83E46C1CB20D}"/>
              </a:ext>
            </a:extLst>
          </p:cNvPr>
          <p:cNvSpPr>
            <a:spLocks noGrp="1"/>
          </p:cNvSpPr>
          <p:nvPr>
            <p:ph type="dt" idx="1"/>
          </p:nvPr>
        </p:nvSpPr>
        <p:spPr/>
        <p:txBody>
          <a:bodyPr/>
          <a:lstStyle/>
          <a:p>
            <a:fld id="{4BDFE7AA-6B8E-46C4-A6EB-F68556D9261D}" type="datetime9">
              <a:rPr lang="en-US" smtClean="0"/>
              <a:t>04/18/2026 07:43:56</a:t>
            </a:fld>
            <a:endParaRPr lang="en-US"/>
          </a:p>
        </p:txBody>
      </p:sp>
      <p:sp>
        <p:nvSpPr>
          <p:cNvPr id="6" name="Footer Placeholder 5">
            <a:extLst>
              <a:ext uri="{FF2B5EF4-FFF2-40B4-BE49-F238E27FC236}">
                <a16:creationId xmlns:a16="http://schemas.microsoft.com/office/drawing/2014/main" id="{D9DFD361-F647-F703-E11F-FB5795B9B2CA}"/>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BE5311CE-8A2B-373C-93A0-86563F727A85}"/>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222250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219-0DCF-469E-A8EE-A46EEB2C930F}" type="slidenum">
              <a:rPr lang="en-US" smtClean="0"/>
              <a:t>8</a:t>
            </a:fld>
            <a:endParaRPr lang="en-US"/>
          </a:p>
        </p:txBody>
      </p:sp>
      <p:sp>
        <p:nvSpPr>
          <p:cNvPr id="5" name="Date Placeholder 4">
            <a:extLst>
              <a:ext uri="{FF2B5EF4-FFF2-40B4-BE49-F238E27FC236}">
                <a16:creationId xmlns:a16="http://schemas.microsoft.com/office/drawing/2014/main" id="{96777EAC-2C78-B9DD-050A-879EE37A79BA}"/>
              </a:ext>
            </a:extLst>
          </p:cNvPr>
          <p:cNvSpPr>
            <a:spLocks noGrp="1"/>
          </p:cNvSpPr>
          <p:nvPr>
            <p:ph type="dt" idx="1"/>
          </p:nvPr>
        </p:nvSpPr>
        <p:spPr/>
        <p:txBody>
          <a:bodyPr/>
          <a:lstStyle/>
          <a:p>
            <a:fld id="{382C949F-A057-4194-B460-AA080179B8E5}" type="datetime9">
              <a:rPr lang="en-US" smtClean="0"/>
              <a:t>04/18/2026 07:43:56</a:t>
            </a:fld>
            <a:endParaRPr lang="en-US"/>
          </a:p>
        </p:txBody>
      </p:sp>
      <p:sp>
        <p:nvSpPr>
          <p:cNvPr id="6" name="Footer Placeholder 5">
            <a:extLst>
              <a:ext uri="{FF2B5EF4-FFF2-40B4-BE49-F238E27FC236}">
                <a16:creationId xmlns:a16="http://schemas.microsoft.com/office/drawing/2014/main" id="{428C3584-0E66-04D0-6C37-F153A231970F}"/>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9C279BA5-075A-12A7-6E9B-7AD9F8456C97}"/>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123403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9F6219-0DCF-469E-A8EE-A46EEB2C930F}" type="slidenum">
              <a:rPr lang="en-US" smtClean="0"/>
              <a:t>9</a:t>
            </a:fld>
            <a:endParaRPr lang="en-US"/>
          </a:p>
        </p:txBody>
      </p:sp>
      <p:sp>
        <p:nvSpPr>
          <p:cNvPr id="5" name="Date Placeholder 4">
            <a:extLst>
              <a:ext uri="{FF2B5EF4-FFF2-40B4-BE49-F238E27FC236}">
                <a16:creationId xmlns:a16="http://schemas.microsoft.com/office/drawing/2014/main" id="{54F28E2F-8EA7-0E4A-DA66-050584D0ED2F}"/>
              </a:ext>
            </a:extLst>
          </p:cNvPr>
          <p:cNvSpPr>
            <a:spLocks noGrp="1"/>
          </p:cNvSpPr>
          <p:nvPr>
            <p:ph type="dt" idx="1"/>
          </p:nvPr>
        </p:nvSpPr>
        <p:spPr/>
        <p:txBody>
          <a:bodyPr/>
          <a:lstStyle/>
          <a:p>
            <a:fld id="{E73C1E28-3FB2-4132-9203-2A7801CD4785}" type="datetime9">
              <a:rPr lang="en-US" smtClean="0"/>
              <a:t>04/18/2026 07:43:56</a:t>
            </a:fld>
            <a:endParaRPr lang="en-US"/>
          </a:p>
        </p:txBody>
      </p:sp>
      <p:sp>
        <p:nvSpPr>
          <p:cNvPr id="6" name="Footer Placeholder 5">
            <a:extLst>
              <a:ext uri="{FF2B5EF4-FFF2-40B4-BE49-F238E27FC236}">
                <a16:creationId xmlns:a16="http://schemas.microsoft.com/office/drawing/2014/main" id="{374F9558-C316-3B21-6AC8-0FF7F62EB647}"/>
              </a:ext>
            </a:extLst>
          </p:cNvPr>
          <p:cNvSpPr>
            <a:spLocks noGrp="1"/>
          </p:cNvSpPr>
          <p:nvPr>
            <p:ph type="ftr" sz="quarter" idx="4"/>
          </p:nvPr>
        </p:nvSpPr>
        <p:spPr/>
        <p:txBody>
          <a:bodyPr/>
          <a:lstStyle/>
          <a:p>
            <a:r>
              <a:rPr lang="en-US"/>
              <a:t>Membership Meeting</a:t>
            </a:r>
          </a:p>
        </p:txBody>
      </p:sp>
      <p:sp>
        <p:nvSpPr>
          <p:cNvPr id="7" name="Header Placeholder 6">
            <a:extLst>
              <a:ext uri="{FF2B5EF4-FFF2-40B4-BE49-F238E27FC236}">
                <a16:creationId xmlns:a16="http://schemas.microsoft.com/office/drawing/2014/main" id="{59CF31F1-B9A4-654E-BB08-58FB460E43BF}"/>
              </a:ext>
            </a:extLst>
          </p:cNvPr>
          <p:cNvSpPr>
            <a:spLocks noGrp="1"/>
          </p:cNvSpPr>
          <p:nvPr>
            <p:ph type="hdr" sz="quarter"/>
          </p:nvPr>
        </p:nvSpPr>
        <p:spPr/>
        <p:txBody>
          <a:bodyPr/>
          <a:lstStyle/>
          <a:p>
            <a:r>
              <a:rPr lang="en-US"/>
              <a:t>USSVI Appalachian Base</a:t>
            </a:r>
          </a:p>
        </p:txBody>
      </p:sp>
    </p:spTree>
    <p:extLst>
      <p:ext uri="{BB962C8B-B14F-4D97-AF65-F5344CB8AC3E}">
        <p14:creationId xmlns:p14="http://schemas.microsoft.com/office/powerpoint/2010/main" val="3896098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8DC7E5-03B6-1AE1-BABB-C934A57D527F}"/>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1" y="5671"/>
            <a:ext cx="12202099" cy="6852329"/>
          </a:xfrm>
          <a:prstGeom prst="rect">
            <a:avLst/>
          </a:prstGeom>
        </p:spPr>
      </p:pic>
      <p:pic>
        <p:nvPicPr>
          <p:cNvPr id="7" name="Picture 6" descr="C0-HD-BT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Autofit/>
          </a:bodyPr>
          <a:lstStyle>
            <a:lvl1pPr algn="l">
              <a:defRPr sz="4800">
                <a:latin typeface="Starfleet BdEx BT" panose="04020807030B02040304" pitchFamily="82"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atin typeface="StarTrek Film BT" panose="020E060402020B020907"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5C2C9430-64CF-B339-8372-5B18C1C7F435}"/>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0643" y="5559603"/>
            <a:ext cx="1786504" cy="1341526"/>
          </a:xfrm>
          <a:prstGeom prst="rect">
            <a:avLst/>
          </a:prstGeom>
        </p:spPr>
      </p:pic>
    </p:spTree>
    <p:extLst>
      <p:ext uri="{BB962C8B-B14F-4D97-AF65-F5344CB8AC3E}">
        <p14:creationId xmlns:p14="http://schemas.microsoft.com/office/powerpoint/2010/main" val="180155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14 MAR 2026  1400 HRS</a:t>
            </a:r>
          </a:p>
        </p:txBody>
      </p:sp>
      <p:sp>
        <p:nvSpPr>
          <p:cNvPr id="6" name="Footer Placeholder 5"/>
          <p:cNvSpPr>
            <a:spLocks noGrp="1"/>
          </p:cNvSpPr>
          <p:nvPr>
            <p:ph type="ftr" sz="quarter" idx="11"/>
          </p:nvPr>
        </p:nvSpPr>
        <p:spPr/>
        <p:txBody>
          <a:bodyPr/>
          <a:lstStyle/>
          <a:p>
            <a:r>
              <a:rPr lang="en-US"/>
              <a:t>USSVI Appalachian Base Membership Meeting</a:t>
            </a:r>
          </a:p>
        </p:txBody>
      </p:sp>
      <p:sp>
        <p:nvSpPr>
          <p:cNvPr id="7" name="Slide Number Placeholder 6"/>
          <p:cNvSpPr>
            <a:spLocks noGrp="1"/>
          </p:cNvSpPr>
          <p:nvPr>
            <p:ph type="sldNum" sz="quarter" idx="12"/>
          </p:nvPr>
        </p:nvSpPr>
        <p:spPr/>
        <p:txBody>
          <a:bodyPr/>
          <a:lstStyle/>
          <a:p>
            <a:fld id="{3BB20912-B61B-467F-A69B-01071E01DB7E}" type="slidenum">
              <a:rPr lang="en-US" smtClean="0"/>
              <a:t>‹#›</a:t>
            </a:fld>
            <a:endParaRPr lang="en-US"/>
          </a:p>
        </p:txBody>
      </p:sp>
      <p:pic>
        <p:nvPicPr>
          <p:cNvPr id="8" name="Picture 7">
            <a:hlinkClick r:id="rId2" action="ppaction://hlinksldjump"/>
            <a:extLst>
              <a:ext uri="{FF2B5EF4-FFF2-40B4-BE49-F238E27FC236}">
                <a16:creationId xmlns:a16="http://schemas.microsoft.com/office/drawing/2014/main" id="{A2C96FE5-E913-7AEB-3A57-EA93DBA25F81}"/>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50969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CA95C-5228-A424-74B7-8BCB0A319D1E}"/>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1" y="5671"/>
            <a:ext cx="12202099" cy="6852329"/>
          </a:xfrm>
          <a:prstGeom prst="rect">
            <a:avLst/>
          </a:prstGeom>
        </p:spPr>
      </p:pic>
      <p:pic>
        <p:nvPicPr>
          <p:cNvPr id="8" name="Picture 7" descr="C0-HD-BT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a:t>14 MAR 2026  1400 HRS</a:t>
            </a:r>
          </a:p>
        </p:txBody>
      </p:sp>
      <p:sp>
        <p:nvSpPr>
          <p:cNvPr id="6" name="Footer Placeholder 5"/>
          <p:cNvSpPr>
            <a:spLocks noGrp="1"/>
          </p:cNvSpPr>
          <p:nvPr>
            <p:ph type="ftr" sz="quarter" idx="11"/>
          </p:nvPr>
        </p:nvSpPr>
        <p:spPr>
          <a:xfrm>
            <a:off x="685800" y="379941"/>
            <a:ext cx="6991492" cy="365125"/>
          </a:xfrm>
        </p:spPr>
        <p:txBody>
          <a:bodyPr/>
          <a:lstStyle/>
          <a:p>
            <a:r>
              <a:rPr lang="en-US"/>
              <a:t>USSVI Appalachian Base Membership Meeting</a:t>
            </a:r>
          </a:p>
        </p:txBody>
      </p:sp>
      <p:sp>
        <p:nvSpPr>
          <p:cNvPr id="7" name="Slide Number Placeholder 6"/>
          <p:cNvSpPr>
            <a:spLocks noGrp="1"/>
          </p:cNvSpPr>
          <p:nvPr>
            <p:ph type="sldNum" sz="quarter" idx="12"/>
          </p:nvPr>
        </p:nvSpPr>
        <p:spPr>
          <a:xfrm>
            <a:off x="10862452" y="381000"/>
            <a:ext cx="643748" cy="365125"/>
          </a:xfrm>
        </p:spPr>
        <p:txBody>
          <a:bodyPr/>
          <a:lstStyle/>
          <a:p>
            <a:fld id="{3BB20912-B61B-467F-A69B-01071E01DB7E}" type="slidenum">
              <a:rPr lang="en-US" smtClean="0"/>
              <a:t>‹#›</a:t>
            </a:fld>
            <a:endParaRPr lang="en-US"/>
          </a:p>
        </p:txBody>
      </p:sp>
      <p:pic>
        <p:nvPicPr>
          <p:cNvPr id="9" name="Picture 8">
            <a:extLst>
              <a:ext uri="{FF2B5EF4-FFF2-40B4-BE49-F238E27FC236}">
                <a16:creationId xmlns:a16="http://schemas.microsoft.com/office/drawing/2014/main" id="{A1C91D38-5063-A8FF-3106-465AF021F6D4}"/>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0643" y="5559603"/>
            <a:ext cx="1786504" cy="1341526"/>
          </a:xfrm>
          <a:prstGeom prst="rect">
            <a:avLst/>
          </a:prstGeom>
        </p:spPr>
      </p:pic>
    </p:spTree>
    <p:extLst>
      <p:ext uri="{BB962C8B-B14F-4D97-AF65-F5344CB8AC3E}">
        <p14:creationId xmlns:p14="http://schemas.microsoft.com/office/powerpoint/2010/main" val="2723345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BBCF3-3DDE-5D3A-314B-F453E039BC1E}"/>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1" y="5671"/>
            <a:ext cx="12202099" cy="6852329"/>
          </a:xfrm>
          <a:prstGeom prst="rect">
            <a:avLst/>
          </a:prstGeom>
        </p:spPr>
      </p:pic>
      <p:pic>
        <p:nvPicPr>
          <p:cNvPr id="13" name="Picture 12" descr="C0-HD-BT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r>
              <a:rPr lang="en-US"/>
              <a:t>14 MAR 2026  1400 HRS</a:t>
            </a:r>
          </a:p>
        </p:txBody>
      </p:sp>
      <p:sp>
        <p:nvSpPr>
          <p:cNvPr id="6" name="Footer Placeholder 5"/>
          <p:cNvSpPr>
            <a:spLocks noGrp="1"/>
          </p:cNvSpPr>
          <p:nvPr>
            <p:ph type="ftr" sz="quarter" idx="11"/>
          </p:nvPr>
        </p:nvSpPr>
        <p:spPr>
          <a:xfrm>
            <a:off x="685800" y="379941"/>
            <a:ext cx="6991492" cy="365125"/>
          </a:xfrm>
        </p:spPr>
        <p:txBody>
          <a:bodyPr/>
          <a:lstStyle/>
          <a:p>
            <a:r>
              <a:rPr lang="en-US"/>
              <a:t>USSVI Appalachian Base Membership Meeting</a:t>
            </a:r>
          </a:p>
        </p:txBody>
      </p:sp>
      <p:sp>
        <p:nvSpPr>
          <p:cNvPr id="7" name="Slide Number Placeholder 6"/>
          <p:cNvSpPr>
            <a:spLocks noGrp="1"/>
          </p:cNvSpPr>
          <p:nvPr>
            <p:ph type="sldNum" sz="quarter" idx="12"/>
          </p:nvPr>
        </p:nvSpPr>
        <p:spPr>
          <a:xfrm>
            <a:off x="10862452" y="381000"/>
            <a:ext cx="643748" cy="365125"/>
          </a:xfrm>
        </p:spPr>
        <p:txBody>
          <a:bodyPr/>
          <a:lstStyle/>
          <a:p>
            <a:fld id="{3BB20912-B61B-467F-A69B-01071E01DB7E}"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pic>
        <p:nvPicPr>
          <p:cNvPr id="8" name="Picture 7">
            <a:extLst>
              <a:ext uri="{FF2B5EF4-FFF2-40B4-BE49-F238E27FC236}">
                <a16:creationId xmlns:a16="http://schemas.microsoft.com/office/drawing/2014/main" id="{BC7BA612-C40A-3FEB-1D6F-452F5F47C8B5}"/>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0643" y="5559603"/>
            <a:ext cx="1786504" cy="1341526"/>
          </a:xfrm>
          <a:prstGeom prst="rect">
            <a:avLst/>
          </a:prstGeom>
        </p:spPr>
      </p:pic>
    </p:spTree>
    <p:extLst>
      <p:ext uri="{BB962C8B-B14F-4D97-AF65-F5344CB8AC3E}">
        <p14:creationId xmlns:p14="http://schemas.microsoft.com/office/powerpoint/2010/main" val="702973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CBD28-C124-4C49-B13A-CC905249C808}"/>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1" y="5671"/>
            <a:ext cx="12202099" cy="6852329"/>
          </a:xfrm>
          <a:prstGeom prst="rect">
            <a:avLst/>
          </a:prstGeom>
        </p:spPr>
      </p:pic>
      <p:pic>
        <p:nvPicPr>
          <p:cNvPr id="9" name="Picture 8" descr="C0-HD-BT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r>
              <a:rPr lang="en-US"/>
              <a:t>14 MAR 2026  1400 HRS</a:t>
            </a:r>
          </a:p>
        </p:txBody>
      </p:sp>
      <p:sp>
        <p:nvSpPr>
          <p:cNvPr id="6" name="Footer Placeholder 5"/>
          <p:cNvSpPr>
            <a:spLocks noGrp="1"/>
          </p:cNvSpPr>
          <p:nvPr>
            <p:ph type="ftr" sz="quarter" idx="11"/>
          </p:nvPr>
        </p:nvSpPr>
        <p:spPr>
          <a:xfrm>
            <a:off x="685800" y="378883"/>
            <a:ext cx="6991492" cy="365125"/>
          </a:xfrm>
        </p:spPr>
        <p:txBody>
          <a:bodyPr/>
          <a:lstStyle/>
          <a:p>
            <a:r>
              <a:rPr lang="en-US"/>
              <a:t>USSVI Appalachian Base Membership Meeting</a:t>
            </a:r>
          </a:p>
        </p:txBody>
      </p:sp>
      <p:sp>
        <p:nvSpPr>
          <p:cNvPr id="7" name="Slide Number Placeholder 6"/>
          <p:cNvSpPr>
            <a:spLocks noGrp="1"/>
          </p:cNvSpPr>
          <p:nvPr>
            <p:ph type="sldNum" sz="quarter" idx="12"/>
          </p:nvPr>
        </p:nvSpPr>
        <p:spPr>
          <a:xfrm>
            <a:off x="10862452" y="381000"/>
            <a:ext cx="643748" cy="365125"/>
          </a:xfrm>
        </p:spPr>
        <p:txBody>
          <a:bodyPr/>
          <a:lstStyle/>
          <a:p>
            <a:fld id="{3BB20912-B61B-467F-A69B-01071E01DB7E}" type="slidenum">
              <a:rPr lang="en-US" smtClean="0"/>
              <a:t>‹#›</a:t>
            </a:fld>
            <a:endParaRPr lang="en-US"/>
          </a:p>
        </p:txBody>
      </p:sp>
      <p:pic>
        <p:nvPicPr>
          <p:cNvPr id="8" name="Picture 7">
            <a:extLst>
              <a:ext uri="{FF2B5EF4-FFF2-40B4-BE49-F238E27FC236}">
                <a16:creationId xmlns:a16="http://schemas.microsoft.com/office/drawing/2014/main" id="{F85C2FB5-40A0-AE27-3F03-94ED80888FF9}"/>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0643" y="5559603"/>
            <a:ext cx="1786504" cy="1341526"/>
          </a:xfrm>
          <a:prstGeom prst="rect">
            <a:avLst/>
          </a:prstGeom>
        </p:spPr>
      </p:pic>
    </p:spTree>
    <p:extLst>
      <p:ext uri="{BB962C8B-B14F-4D97-AF65-F5344CB8AC3E}">
        <p14:creationId xmlns:p14="http://schemas.microsoft.com/office/powerpoint/2010/main" val="2690376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14 MAR 2026  1400 HRS</a:t>
            </a:r>
          </a:p>
        </p:txBody>
      </p:sp>
      <p:sp>
        <p:nvSpPr>
          <p:cNvPr id="4" name="Footer Placeholder 3"/>
          <p:cNvSpPr>
            <a:spLocks noGrp="1"/>
          </p:cNvSpPr>
          <p:nvPr>
            <p:ph type="ftr" sz="quarter" idx="11"/>
          </p:nvPr>
        </p:nvSpPr>
        <p:spPr/>
        <p:txBody>
          <a:bodyPr/>
          <a:lstStyle/>
          <a:p>
            <a:r>
              <a:rPr lang="en-US"/>
              <a:t>USSVI Appalachian Base Membership Meeting</a:t>
            </a:r>
          </a:p>
        </p:txBody>
      </p:sp>
      <p:sp>
        <p:nvSpPr>
          <p:cNvPr id="5" name="Slide Number Placeholder 4"/>
          <p:cNvSpPr>
            <a:spLocks noGrp="1"/>
          </p:cNvSpPr>
          <p:nvPr>
            <p:ph type="sldNum" sz="quarter" idx="12"/>
          </p:nvPr>
        </p:nvSpPr>
        <p:spPr/>
        <p:txBody>
          <a:bodyPr/>
          <a:lstStyle/>
          <a:p>
            <a:fld id="{3BB20912-B61B-467F-A69B-01071E01DB7E}" type="slidenum">
              <a:rPr lang="en-US" smtClean="0"/>
              <a:t>‹#›</a:t>
            </a:fld>
            <a:endParaRPr lang="en-US"/>
          </a:p>
        </p:txBody>
      </p:sp>
      <p:pic>
        <p:nvPicPr>
          <p:cNvPr id="2" name="Picture 1">
            <a:hlinkClick r:id="rId2" action="ppaction://hlinksldjump"/>
            <a:extLst>
              <a:ext uri="{FF2B5EF4-FFF2-40B4-BE49-F238E27FC236}">
                <a16:creationId xmlns:a16="http://schemas.microsoft.com/office/drawing/2014/main" id="{7956AC3B-101B-4676-251F-3B49C1DFA25D}"/>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2031759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14 MAR 2026  1400 HRS</a:t>
            </a:r>
          </a:p>
        </p:txBody>
      </p:sp>
      <p:sp>
        <p:nvSpPr>
          <p:cNvPr id="4" name="Footer Placeholder 3"/>
          <p:cNvSpPr>
            <a:spLocks noGrp="1"/>
          </p:cNvSpPr>
          <p:nvPr>
            <p:ph type="ftr" sz="quarter" idx="11"/>
          </p:nvPr>
        </p:nvSpPr>
        <p:spPr/>
        <p:txBody>
          <a:bodyPr/>
          <a:lstStyle/>
          <a:p>
            <a:r>
              <a:rPr lang="en-US"/>
              <a:t>USSVI Appalachian Base Membership Meeting</a:t>
            </a:r>
          </a:p>
        </p:txBody>
      </p:sp>
      <p:sp>
        <p:nvSpPr>
          <p:cNvPr id="5" name="Slide Number Placeholder 4"/>
          <p:cNvSpPr>
            <a:spLocks noGrp="1"/>
          </p:cNvSpPr>
          <p:nvPr>
            <p:ph type="sldNum" sz="quarter" idx="12"/>
          </p:nvPr>
        </p:nvSpPr>
        <p:spPr/>
        <p:txBody>
          <a:bodyPr/>
          <a:lstStyle/>
          <a:p>
            <a:fld id="{3BB20912-B61B-467F-A69B-01071E01DB7E}" type="slidenum">
              <a:rPr lang="en-US" smtClean="0"/>
              <a:t>‹#›</a:t>
            </a:fld>
            <a:endParaRPr lang="en-US"/>
          </a:p>
        </p:txBody>
      </p:sp>
      <p:pic>
        <p:nvPicPr>
          <p:cNvPr id="2" name="Picture 1">
            <a:hlinkClick r:id="rId2" action="ppaction://hlinksldjump"/>
            <a:extLst>
              <a:ext uri="{FF2B5EF4-FFF2-40B4-BE49-F238E27FC236}">
                <a16:creationId xmlns:a16="http://schemas.microsoft.com/office/drawing/2014/main" id="{A7E10E39-B143-3F04-6962-9A92DAC3D9C6}"/>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2002014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14 MAR 2026  1400 HRS</a:t>
            </a:r>
          </a:p>
        </p:txBody>
      </p:sp>
      <p:sp>
        <p:nvSpPr>
          <p:cNvPr id="5" name="Footer Placeholder 4"/>
          <p:cNvSpPr>
            <a:spLocks noGrp="1"/>
          </p:cNvSpPr>
          <p:nvPr>
            <p:ph type="ftr" sz="quarter" idx="11"/>
          </p:nvPr>
        </p:nvSpPr>
        <p:spPr/>
        <p:txBody>
          <a:bodyPr/>
          <a:lstStyle/>
          <a:p>
            <a:r>
              <a:rPr lang="en-US"/>
              <a:t>USSVI Appalachian Base Membership Meeting</a:t>
            </a:r>
          </a:p>
        </p:txBody>
      </p:sp>
      <p:sp>
        <p:nvSpPr>
          <p:cNvPr id="6" name="Slide Number Placeholder 5"/>
          <p:cNvSpPr>
            <a:spLocks noGrp="1"/>
          </p:cNvSpPr>
          <p:nvPr>
            <p:ph type="sldNum" sz="quarter" idx="12"/>
          </p:nvPr>
        </p:nvSpPr>
        <p:spPr/>
        <p:txBody>
          <a:bodyPr/>
          <a:lstStyle/>
          <a:p>
            <a:fld id="{3BB20912-B61B-467F-A69B-01071E01DB7E}" type="slidenum">
              <a:rPr lang="en-US" smtClean="0"/>
              <a:t>‹#›</a:t>
            </a:fld>
            <a:endParaRPr lang="en-US"/>
          </a:p>
        </p:txBody>
      </p:sp>
    </p:spTree>
    <p:extLst>
      <p:ext uri="{BB962C8B-B14F-4D97-AF65-F5344CB8AC3E}">
        <p14:creationId xmlns:p14="http://schemas.microsoft.com/office/powerpoint/2010/main" val="4251806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r>
              <a:rPr lang="en-US"/>
              <a:t>14 MAR 2026  1400 HRS</a:t>
            </a:r>
          </a:p>
        </p:txBody>
      </p:sp>
      <p:sp>
        <p:nvSpPr>
          <p:cNvPr id="5" name="Footer Placeholder 4"/>
          <p:cNvSpPr>
            <a:spLocks noGrp="1"/>
          </p:cNvSpPr>
          <p:nvPr>
            <p:ph type="ftr" sz="quarter" idx="11"/>
          </p:nvPr>
        </p:nvSpPr>
        <p:spPr>
          <a:xfrm>
            <a:off x="685800" y="381000"/>
            <a:ext cx="6991492" cy="365125"/>
          </a:xfrm>
        </p:spPr>
        <p:txBody>
          <a:bodyPr/>
          <a:lstStyle/>
          <a:p>
            <a:r>
              <a:rPr lang="en-US"/>
              <a:t>USSVI Appalachian Base Membership Meeting</a:t>
            </a:r>
          </a:p>
        </p:txBody>
      </p:sp>
      <p:sp>
        <p:nvSpPr>
          <p:cNvPr id="6" name="Slide Number Placeholder 5"/>
          <p:cNvSpPr>
            <a:spLocks noGrp="1"/>
          </p:cNvSpPr>
          <p:nvPr>
            <p:ph type="sldNum" sz="quarter" idx="12"/>
          </p:nvPr>
        </p:nvSpPr>
        <p:spPr>
          <a:xfrm>
            <a:off x="10862452" y="381000"/>
            <a:ext cx="643748" cy="365125"/>
          </a:xfrm>
        </p:spPr>
        <p:txBody>
          <a:bodyPr/>
          <a:lstStyle/>
          <a:p>
            <a:fld id="{3BB20912-B61B-467F-A69B-01071E01DB7E}" type="slidenum">
              <a:rPr lang="en-US" smtClean="0"/>
              <a:t>‹#›</a:t>
            </a:fld>
            <a:endParaRPr lang="en-US"/>
          </a:p>
        </p:txBody>
      </p:sp>
    </p:spTree>
    <p:extLst>
      <p:ext uri="{BB962C8B-B14F-4D97-AF65-F5344CB8AC3E}">
        <p14:creationId xmlns:p14="http://schemas.microsoft.com/office/powerpoint/2010/main" val="333016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Starfleet BdEx BT" panose="04020807030B02040304" pitchFamily="8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tarTrek Film BT" panose="020E060402020B020907" pitchFamily="34" charset="0"/>
              </a:defRPr>
            </a:lvl1pPr>
            <a:lvl2pPr>
              <a:defRPr>
                <a:latin typeface="StarTrek Film BT" panose="020E060402020B020907" pitchFamily="34" charset="0"/>
              </a:defRPr>
            </a:lvl2pPr>
            <a:lvl3pPr>
              <a:defRPr>
                <a:latin typeface="StarTrek Film BT" panose="020E060402020B020907" pitchFamily="34" charset="0"/>
              </a:defRPr>
            </a:lvl3pPr>
            <a:lvl4pPr>
              <a:defRPr>
                <a:latin typeface="StarTrek Film BT" panose="020E060402020B020907" pitchFamily="34" charset="0"/>
              </a:defRPr>
            </a:lvl4pPr>
            <a:lvl5pPr>
              <a:defRPr>
                <a:latin typeface="StarTrek Film BT" panose="020E060402020B020907"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StarTrek Film BT" panose="020E060402020B020907" pitchFamily="34" charset="0"/>
              </a:defRPr>
            </a:lvl1pPr>
          </a:lstStyle>
          <a:p>
            <a:r>
              <a:rPr lang="en-US"/>
              <a:t>14 MAR 2026  1400 HRS</a:t>
            </a:r>
            <a:endParaRPr lang="en-US" dirty="0"/>
          </a:p>
        </p:txBody>
      </p:sp>
      <p:sp>
        <p:nvSpPr>
          <p:cNvPr id="5" name="Footer Placeholder 4"/>
          <p:cNvSpPr>
            <a:spLocks noGrp="1"/>
          </p:cNvSpPr>
          <p:nvPr>
            <p:ph type="ftr" sz="quarter" idx="11"/>
          </p:nvPr>
        </p:nvSpPr>
        <p:spPr/>
        <p:txBody>
          <a:bodyPr/>
          <a:lstStyle>
            <a:lvl1pPr>
              <a:defRPr>
                <a:solidFill>
                  <a:schemeClr val="tx1"/>
                </a:solidFill>
                <a:latin typeface="StarTrek Film BT" panose="020E060402020B020907" pitchFamily="34" charset="0"/>
              </a:defRPr>
            </a:lvl1pPr>
          </a:lstStyle>
          <a:p>
            <a:r>
              <a:rPr lang="en-US"/>
              <a:t>USSVI Appalachian Base Membership Meeting</a:t>
            </a:r>
            <a:endParaRPr lang="en-US" dirty="0"/>
          </a:p>
        </p:txBody>
      </p:sp>
      <p:sp>
        <p:nvSpPr>
          <p:cNvPr id="6" name="Slide Number Placeholder 5"/>
          <p:cNvSpPr>
            <a:spLocks noGrp="1"/>
          </p:cNvSpPr>
          <p:nvPr>
            <p:ph type="sldNum" sz="quarter" idx="12"/>
          </p:nvPr>
        </p:nvSpPr>
        <p:spPr/>
        <p:txBody>
          <a:bodyPr/>
          <a:lstStyle>
            <a:lvl1pPr>
              <a:defRPr>
                <a:latin typeface="StarTrek Film BT" panose="020E060402020B020907" pitchFamily="34" charset="0"/>
              </a:defRPr>
            </a:lvl1pPr>
          </a:lstStyle>
          <a:p>
            <a:fld id="{3BB20912-B61B-467F-A69B-01071E01DB7E}" type="slidenum">
              <a:rPr lang="en-US" smtClean="0"/>
              <a:pPr/>
              <a:t>‹#›</a:t>
            </a:fld>
            <a:endParaRPr lang="en-US">
              <a:latin typeface="StarTrek Film BT" panose="020E060402020B020907" pitchFamily="34" charset="0"/>
            </a:endParaRPr>
          </a:p>
        </p:txBody>
      </p:sp>
      <p:pic>
        <p:nvPicPr>
          <p:cNvPr id="8" name="Picture 7">
            <a:hlinkClick r:id="rId2" action="ppaction://hlinksldjump"/>
            <a:extLst>
              <a:ext uri="{FF2B5EF4-FFF2-40B4-BE49-F238E27FC236}">
                <a16:creationId xmlns:a16="http://schemas.microsoft.com/office/drawing/2014/main" id="{C6F01892-33EC-8742-AF93-938FF7821659}"/>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1758421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8D5A6-4570-65E9-A996-276858B1EF88}"/>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1" y="5671"/>
            <a:ext cx="12202099" cy="6852329"/>
          </a:xfrm>
          <a:prstGeom prst="rect">
            <a:avLst/>
          </a:prstGeom>
        </p:spPr>
      </p:pic>
      <p:pic>
        <p:nvPicPr>
          <p:cNvPr id="9" name="Picture 8" descr="C0-HD-BT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atin typeface="Starfleet BdEx BT" panose="04020807030B02040304" pitchFamily="82" charset="0"/>
              </a:defRPr>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latin typeface="StarTrek Film BT" panose="020E060402020B020907"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atin typeface="StarTrek Film BT" panose="020E060402020B020907" pitchFamily="34" charset="0"/>
              </a:defRPr>
            </a:lvl1p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5" name="Footer Placeholder 4"/>
          <p:cNvSpPr>
            <a:spLocks noGrp="1"/>
          </p:cNvSpPr>
          <p:nvPr>
            <p:ph type="ftr" sz="quarter" idx="11"/>
          </p:nvPr>
        </p:nvSpPr>
        <p:spPr>
          <a:xfrm>
            <a:off x="685800" y="381001"/>
            <a:ext cx="6991492" cy="364065"/>
          </a:xfrm>
        </p:spPr>
        <p:txBody>
          <a:bodyPr/>
          <a:lstStyle>
            <a:lvl1pPr>
              <a:defRPr>
                <a:latin typeface="StarTrek Film BT" panose="020E060402020B020907" pitchFamily="34" charset="0"/>
              </a:defRPr>
            </a:lvl1pPr>
          </a:lstStyle>
          <a:p>
            <a:r>
              <a:rPr lang="en-US" dirty="0"/>
              <a:t>USSVI Appalachian Base Membership Meeting</a:t>
            </a:r>
          </a:p>
        </p:txBody>
      </p:sp>
      <p:sp>
        <p:nvSpPr>
          <p:cNvPr id="6" name="Slide Number Placeholder 5"/>
          <p:cNvSpPr>
            <a:spLocks noGrp="1"/>
          </p:cNvSpPr>
          <p:nvPr>
            <p:ph type="sldNum" sz="quarter" idx="12"/>
          </p:nvPr>
        </p:nvSpPr>
        <p:spPr>
          <a:xfrm>
            <a:off x="10862452" y="381000"/>
            <a:ext cx="643748" cy="365125"/>
          </a:xfrm>
        </p:spPr>
        <p:txBody>
          <a:bodyPr/>
          <a:lstStyle>
            <a:lvl1pPr>
              <a:defRPr>
                <a:latin typeface="StarTrek Film BT" panose="020E060402020B020907" pitchFamily="34" charset="0"/>
              </a:defRPr>
            </a:lvl1pPr>
          </a:lstStyle>
          <a:p>
            <a:fld id="{3BB20912-B61B-467F-A69B-01071E01DB7E}" type="slidenum">
              <a:rPr lang="en-US" smtClean="0"/>
              <a:pPr/>
              <a:t>‹#›</a:t>
            </a:fld>
            <a:endParaRPr lang="en-US" dirty="0">
              <a:latin typeface="StarTrek Film BT" panose="020E060402020B020907" pitchFamily="34" charset="0"/>
            </a:endParaRPr>
          </a:p>
        </p:txBody>
      </p:sp>
      <p:pic>
        <p:nvPicPr>
          <p:cNvPr id="8" name="Picture 7">
            <a:extLst>
              <a:ext uri="{FF2B5EF4-FFF2-40B4-BE49-F238E27FC236}">
                <a16:creationId xmlns:a16="http://schemas.microsoft.com/office/drawing/2014/main" id="{3A414F21-4A1C-C638-0C2D-39FEBDF2070E}"/>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0643" y="5559603"/>
            <a:ext cx="1786504" cy="1341526"/>
          </a:xfrm>
          <a:prstGeom prst="rect">
            <a:avLst/>
          </a:prstGeom>
        </p:spPr>
      </p:pic>
    </p:spTree>
    <p:extLst>
      <p:ext uri="{BB962C8B-B14F-4D97-AF65-F5344CB8AC3E}">
        <p14:creationId xmlns:p14="http://schemas.microsoft.com/office/powerpoint/2010/main" val="40451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Starfleet BdEx BT" panose="04020807030B02040304" pitchFamily="82" charset="0"/>
              </a:defRPr>
            </a:lvl1p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lvl1pPr>
              <a:defRPr>
                <a:latin typeface="StarTrek Film BT" panose="020E060402020B020907" pitchFamily="34" charset="0"/>
              </a:defRPr>
            </a:lvl1pPr>
            <a:lvl2pPr>
              <a:defRPr>
                <a:latin typeface="StarTrek Film BT" panose="020E060402020B020907" pitchFamily="34" charset="0"/>
              </a:defRPr>
            </a:lvl2pPr>
            <a:lvl3pPr>
              <a:defRPr>
                <a:latin typeface="StarTrek Film BT" panose="020E060402020B020907" pitchFamily="34" charset="0"/>
              </a:defRPr>
            </a:lvl3pPr>
            <a:lvl4pPr>
              <a:defRPr>
                <a:latin typeface="StarTrek Film BT" panose="020E060402020B020907" pitchFamily="34" charset="0"/>
              </a:defRPr>
            </a:lvl4pPr>
            <a:lvl5pPr>
              <a:defRPr>
                <a:latin typeface="StarTrek Film BT" panose="020E060402020B020907"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194559"/>
            <a:ext cx="5334000" cy="4024125"/>
          </a:xfrm>
        </p:spPr>
        <p:txBody>
          <a:bodyPr/>
          <a:lstStyle>
            <a:lvl1pPr>
              <a:defRPr>
                <a:latin typeface="StarTrek Film BT" panose="020E060402020B020907" pitchFamily="34" charset="0"/>
              </a:defRPr>
            </a:lvl1pPr>
            <a:lvl2pPr>
              <a:defRPr>
                <a:latin typeface="StarTrek Film BT" panose="020E060402020B020907" pitchFamily="34" charset="0"/>
              </a:defRPr>
            </a:lvl2pPr>
            <a:lvl3pPr>
              <a:defRPr>
                <a:latin typeface="StarTrek Film BT" panose="020E060402020B020907" pitchFamily="34" charset="0"/>
              </a:defRPr>
            </a:lvl3pPr>
            <a:lvl4pPr>
              <a:defRPr>
                <a:latin typeface="StarTrek Film BT" panose="020E060402020B020907" pitchFamily="34" charset="0"/>
              </a:defRPr>
            </a:lvl4pPr>
            <a:lvl5pPr>
              <a:defRPr>
                <a:latin typeface="StarTrek Film BT" panose="020E060402020B020907"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StarTrek Film BT" panose="020E060402020B020907" pitchFamily="34" charset="0"/>
              </a:defRPr>
            </a:lvl1pPr>
          </a:lstStyle>
          <a:p>
            <a:r>
              <a:rPr lang="en-US"/>
              <a:t>14 MAR 2026  1400 HRS</a:t>
            </a:r>
            <a:endParaRPr lang="en-US">
              <a:latin typeface="StarTrek Film BT" panose="020E060402020B020907" pitchFamily="34" charset="0"/>
            </a:endParaRPr>
          </a:p>
        </p:txBody>
      </p:sp>
      <p:sp>
        <p:nvSpPr>
          <p:cNvPr id="6" name="Footer Placeholder 5"/>
          <p:cNvSpPr>
            <a:spLocks noGrp="1"/>
          </p:cNvSpPr>
          <p:nvPr>
            <p:ph type="ftr" sz="quarter" idx="11"/>
          </p:nvPr>
        </p:nvSpPr>
        <p:spPr/>
        <p:txBody>
          <a:bodyPr/>
          <a:lstStyle>
            <a:lvl1pPr>
              <a:defRPr>
                <a:latin typeface="StarTrek Film BT" panose="020E060402020B020907" pitchFamily="34" charset="0"/>
              </a:defRPr>
            </a:lvl1pPr>
          </a:lstStyle>
          <a:p>
            <a:r>
              <a:rPr lang="en-US">
                <a:latin typeface="StarTrek Film BT" panose="020E060402020B020907" pitchFamily="34" charset="0"/>
              </a:rPr>
              <a:t>USSVI Appalachian Base Membership Meeting</a:t>
            </a:r>
          </a:p>
        </p:txBody>
      </p:sp>
      <p:sp>
        <p:nvSpPr>
          <p:cNvPr id="7" name="Slide Number Placeholder 6"/>
          <p:cNvSpPr>
            <a:spLocks noGrp="1"/>
          </p:cNvSpPr>
          <p:nvPr>
            <p:ph type="sldNum" sz="quarter" idx="12"/>
          </p:nvPr>
        </p:nvSpPr>
        <p:spPr/>
        <p:txBody>
          <a:bodyPr/>
          <a:lstStyle>
            <a:lvl1pPr>
              <a:defRPr>
                <a:latin typeface="StarTrek Film BT" panose="020E060402020B020907" pitchFamily="34" charset="0"/>
              </a:defRPr>
            </a:lvl1pPr>
          </a:lstStyle>
          <a:p>
            <a:fld id="{3BB20912-B61B-467F-A69B-01071E01DB7E}" type="slidenum">
              <a:rPr lang="en-US" smtClean="0"/>
              <a:pPr/>
              <a:t>‹#›</a:t>
            </a:fld>
            <a:endParaRPr lang="en-US">
              <a:latin typeface="StarTrek Film BT" panose="020E060402020B020907" pitchFamily="34" charset="0"/>
            </a:endParaRPr>
          </a:p>
        </p:txBody>
      </p:sp>
      <p:pic>
        <p:nvPicPr>
          <p:cNvPr id="8" name="Picture 7">
            <a:hlinkClick r:id="rId2" action="ppaction://hlinksldjump"/>
            <a:extLst>
              <a:ext uri="{FF2B5EF4-FFF2-40B4-BE49-F238E27FC236}">
                <a16:creationId xmlns:a16="http://schemas.microsoft.com/office/drawing/2014/main" id="{F05F6C2A-1988-18E3-DC4C-D48C1FF05814}"/>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1645667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14 MAR 2026  1400 HRS</a:t>
            </a:r>
          </a:p>
        </p:txBody>
      </p:sp>
      <p:sp>
        <p:nvSpPr>
          <p:cNvPr id="8" name="Footer Placeholder 7"/>
          <p:cNvSpPr>
            <a:spLocks noGrp="1"/>
          </p:cNvSpPr>
          <p:nvPr>
            <p:ph type="ftr" sz="quarter" idx="11"/>
          </p:nvPr>
        </p:nvSpPr>
        <p:spPr/>
        <p:txBody>
          <a:bodyPr/>
          <a:lstStyle/>
          <a:p>
            <a:r>
              <a:rPr lang="en-US"/>
              <a:t>USSVI Appalachian Base Membership Meeting</a:t>
            </a:r>
          </a:p>
        </p:txBody>
      </p:sp>
      <p:sp>
        <p:nvSpPr>
          <p:cNvPr id="9" name="Slide Number Placeholder 8"/>
          <p:cNvSpPr>
            <a:spLocks noGrp="1"/>
          </p:cNvSpPr>
          <p:nvPr>
            <p:ph type="sldNum" sz="quarter" idx="12"/>
          </p:nvPr>
        </p:nvSpPr>
        <p:spPr/>
        <p:txBody>
          <a:bodyPr/>
          <a:lstStyle/>
          <a:p>
            <a:fld id="{3BB20912-B61B-467F-A69B-01071E01DB7E}" type="slidenum">
              <a:rPr lang="en-US" smtClean="0"/>
              <a:t>‹#›</a:t>
            </a:fld>
            <a:endParaRPr lang="en-US"/>
          </a:p>
        </p:txBody>
      </p:sp>
      <p:pic>
        <p:nvPicPr>
          <p:cNvPr id="10" name="Picture 9">
            <a:hlinkClick r:id="rId2" action="ppaction://hlinksldjump"/>
            <a:extLst>
              <a:ext uri="{FF2B5EF4-FFF2-40B4-BE49-F238E27FC236}">
                <a16:creationId xmlns:a16="http://schemas.microsoft.com/office/drawing/2014/main" id="{C329A8A6-64E1-9F23-4E44-D158717427D7}"/>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7516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14 MAR 2026  1400 HRS</a:t>
            </a:r>
          </a:p>
        </p:txBody>
      </p:sp>
      <p:sp>
        <p:nvSpPr>
          <p:cNvPr id="4" name="Footer Placeholder 3"/>
          <p:cNvSpPr>
            <a:spLocks noGrp="1"/>
          </p:cNvSpPr>
          <p:nvPr>
            <p:ph type="ftr" sz="quarter" idx="11"/>
          </p:nvPr>
        </p:nvSpPr>
        <p:spPr/>
        <p:txBody>
          <a:bodyPr/>
          <a:lstStyle/>
          <a:p>
            <a:r>
              <a:rPr lang="en-US"/>
              <a:t>USSVI Appalachian Base Membership Meeting</a:t>
            </a:r>
          </a:p>
        </p:txBody>
      </p:sp>
      <p:sp>
        <p:nvSpPr>
          <p:cNvPr id="5" name="Slide Number Placeholder 4"/>
          <p:cNvSpPr>
            <a:spLocks noGrp="1"/>
          </p:cNvSpPr>
          <p:nvPr>
            <p:ph type="sldNum" sz="quarter" idx="12"/>
          </p:nvPr>
        </p:nvSpPr>
        <p:spPr/>
        <p:txBody>
          <a:bodyPr/>
          <a:lstStyle/>
          <a:p>
            <a:fld id="{3BB20912-B61B-467F-A69B-01071E01DB7E}" type="slidenum">
              <a:rPr lang="en-US" smtClean="0"/>
              <a:t>‹#›</a:t>
            </a:fld>
            <a:endParaRPr lang="en-US"/>
          </a:p>
        </p:txBody>
      </p:sp>
      <p:pic>
        <p:nvPicPr>
          <p:cNvPr id="6" name="Picture 5">
            <a:hlinkClick r:id="rId2" action="ppaction://hlinksldjump"/>
            <a:extLst>
              <a:ext uri="{FF2B5EF4-FFF2-40B4-BE49-F238E27FC236}">
                <a16:creationId xmlns:a16="http://schemas.microsoft.com/office/drawing/2014/main" id="{FF9AB3B4-E6FC-60A1-8A22-B33AAFAA42F0}"/>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330694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14 MAR 2026  1400 HRS</a:t>
            </a:r>
          </a:p>
        </p:txBody>
      </p:sp>
      <p:sp>
        <p:nvSpPr>
          <p:cNvPr id="3" name="Footer Placeholder 2"/>
          <p:cNvSpPr>
            <a:spLocks noGrp="1"/>
          </p:cNvSpPr>
          <p:nvPr>
            <p:ph type="ftr" sz="quarter" idx="11"/>
          </p:nvPr>
        </p:nvSpPr>
        <p:spPr/>
        <p:txBody>
          <a:bodyPr/>
          <a:lstStyle/>
          <a:p>
            <a:r>
              <a:rPr lang="en-US"/>
              <a:t>USSVI Appalachian Base Membership Meeting</a:t>
            </a:r>
          </a:p>
        </p:txBody>
      </p:sp>
      <p:sp>
        <p:nvSpPr>
          <p:cNvPr id="4" name="Slide Number Placeholder 3"/>
          <p:cNvSpPr>
            <a:spLocks noGrp="1"/>
          </p:cNvSpPr>
          <p:nvPr>
            <p:ph type="sldNum" sz="quarter" idx="12"/>
          </p:nvPr>
        </p:nvSpPr>
        <p:spPr/>
        <p:txBody>
          <a:bodyPr/>
          <a:lstStyle/>
          <a:p>
            <a:fld id="{3BB20912-B61B-467F-A69B-01071E01DB7E}" type="slidenum">
              <a:rPr lang="en-US" smtClean="0"/>
              <a:t>‹#›</a:t>
            </a:fld>
            <a:endParaRPr lang="en-US"/>
          </a:p>
        </p:txBody>
      </p:sp>
      <p:pic>
        <p:nvPicPr>
          <p:cNvPr id="5" name="Picture 4">
            <a:hlinkClick r:id="rId2" action="ppaction://hlinksldjump"/>
            <a:extLst>
              <a:ext uri="{FF2B5EF4-FFF2-40B4-BE49-F238E27FC236}">
                <a16:creationId xmlns:a16="http://schemas.microsoft.com/office/drawing/2014/main" id="{171B597E-5203-F429-5C04-B1975CFAC08C}"/>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406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14 MAR 2026  1400 HRS</a:t>
            </a:r>
          </a:p>
        </p:txBody>
      </p:sp>
      <p:sp>
        <p:nvSpPr>
          <p:cNvPr id="6" name="Footer Placeholder 5"/>
          <p:cNvSpPr>
            <a:spLocks noGrp="1"/>
          </p:cNvSpPr>
          <p:nvPr>
            <p:ph type="ftr" sz="quarter" idx="11"/>
          </p:nvPr>
        </p:nvSpPr>
        <p:spPr/>
        <p:txBody>
          <a:bodyPr/>
          <a:lstStyle/>
          <a:p>
            <a:r>
              <a:rPr lang="en-US"/>
              <a:t>USSVI Appalachian Base Membership Meeting</a:t>
            </a:r>
          </a:p>
        </p:txBody>
      </p:sp>
      <p:sp>
        <p:nvSpPr>
          <p:cNvPr id="7" name="Slide Number Placeholder 6"/>
          <p:cNvSpPr>
            <a:spLocks noGrp="1"/>
          </p:cNvSpPr>
          <p:nvPr>
            <p:ph type="sldNum" sz="quarter" idx="12"/>
          </p:nvPr>
        </p:nvSpPr>
        <p:spPr/>
        <p:txBody>
          <a:bodyPr/>
          <a:lstStyle/>
          <a:p>
            <a:fld id="{3BB20912-B61B-467F-A69B-01071E01DB7E}" type="slidenum">
              <a:rPr lang="en-US" smtClean="0"/>
              <a:t>‹#›</a:t>
            </a:fld>
            <a:endParaRPr lang="en-US"/>
          </a:p>
        </p:txBody>
      </p:sp>
      <p:pic>
        <p:nvPicPr>
          <p:cNvPr id="8" name="Picture 7">
            <a:hlinkClick r:id="rId2" action="ppaction://hlinksldjump"/>
            <a:extLst>
              <a:ext uri="{FF2B5EF4-FFF2-40B4-BE49-F238E27FC236}">
                <a16:creationId xmlns:a16="http://schemas.microsoft.com/office/drawing/2014/main" id="{466EE0F1-F080-FA12-1052-4B93482DA61E}"/>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405406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14 MAR 2026  1400 HRS</a:t>
            </a:r>
          </a:p>
        </p:txBody>
      </p:sp>
      <p:sp>
        <p:nvSpPr>
          <p:cNvPr id="6" name="Footer Placeholder 5"/>
          <p:cNvSpPr>
            <a:spLocks noGrp="1"/>
          </p:cNvSpPr>
          <p:nvPr>
            <p:ph type="ftr" sz="quarter" idx="11"/>
          </p:nvPr>
        </p:nvSpPr>
        <p:spPr/>
        <p:txBody>
          <a:bodyPr/>
          <a:lstStyle/>
          <a:p>
            <a:r>
              <a:rPr lang="en-US"/>
              <a:t>USSVI Appalachian Base Membership Meeting</a:t>
            </a:r>
          </a:p>
        </p:txBody>
      </p:sp>
      <p:sp>
        <p:nvSpPr>
          <p:cNvPr id="7" name="Slide Number Placeholder 6"/>
          <p:cNvSpPr>
            <a:spLocks noGrp="1"/>
          </p:cNvSpPr>
          <p:nvPr>
            <p:ph type="sldNum" sz="quarter" idx="12"/>
          </p:nvPr>
        </p:nvSpPr>
        <p:spPr/>
        <p:txBody>
          <a:bodyPr/>
          <a:lstStyle/>
          <a:p>
            <a:fld id="{3BB20912-B61B-467F-A69B-01071E01DB7E}" type="slidenum">
              <a:rPr lang="en-US" smtClean="0"/>
              <a:t>‹#›</a:t>
            </a:fld>
            <a:endParaRPr lang="en-US"/>
          </a:p>
        </p:txBody>
      </p:sp>
      <p:pic>
        <p:nvPicPr>
          <p:cNvPr id="8" name="Picture 7">
            <a:hlinkClick r:id="rId2" action="ppaction://hlinksldjump"/>
            <a:extLst>
              <a:ext uri="{FF2B5EF4-FFF2-40B4-BE49-F238E27FC236}">
                <a16:creationId xmlns:a16="http://schemas.microsoft.com/office/drawing/2014/main" id="{0081C78C-2B8F-88CC-399B-391AAA5966BE}"/>
              </a:ext>
            </a:extLst>
          </p:cNvPr>
          <p:cNvPicPr>
            <a:picLocks noChangeAspect="1"/>
          </p:cNvPicPr>
          <p:nvPr userDrawn="1"/>
        </p:nvPicPr>
        <p:blipFill>
          <a:blip r:embed="rId3"/>
          <a:stretch>
            <a:fillRect/>
          </a:stretch>
        </p:blipFill>
        <p:spPr>
          <a:xfrm>
            <a:off x="34506" y="34504"/>
            <a:ext cx="1082615" cy="370896"/>
          </a:xfrm>
          <a:prstGeom prst="rect">
            <a:avLst/>
          </a:prstGeom>
        </p:spPr>
      </p:pic>
    </p:spTree>
    <p:extLst>
      <p:ext uri="{BB962C8B-B14F-4D97-AF65-F5344CB8AC3E}">
        <p14:creationId xmlns:p14="http://schemas.microsoft.com/office/powerpoint/2010/main" val="177746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solidFill>
                <a:latin typeface="StarTrek Film BT" panose="020E060402020B020907" pitchFamily="34" charset="0"/>
              </a:defRPr>
            </a:lvl1pPr>
          </a:lstStyle>
          <a:p>
            <a:r>
              <a:rPr lang="en-US"/>
              <a:t>14 MAR 2026  1400 HRS</a:t>
            </a:r>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solidFill>
                <a:latin typeface="StarTrek Film BT" panose="020E060402020B020907" pitchFamily="34" charset="0"/>
              </a:defRPr>
            </a:lvl1pPr>
          </a:lstStyle>
          <a:p>
            <a:r>
              <a:rPr lang="en-US"/>
              <a:t>USSVI Appalachian Base Membership Meeting</a:t>
            </a:r>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latin typeface="StarTrek Film BT" panose="020E060402020B020907" pitchFamily="34" charset="0"/>
              </a:defRPr>
            </a:lvl1pPr>
          </a:lstStyle>
          <a:p>
            <a:fld id="{3BB20912-B61B-467F-A69B-01071E01DB7E}" type="slidenum">
              <a:rPr lang="en-US" smtClean="0"/>
              <a:pPr/>
              <a:t>‹#›</a:t>
            </a:fld>
            <a:endParaRPr lang="en-US">
              <a:latin typeface="StarTrek Film BT" panose="020E060402020B020907" pitchFamily="34" charset="0"/>
            </a:endParaRPr>
          </a:p>
        </p:txBody>
      </p:sp>
    </p:spTree>
    <p:extLst>
      <p:ext uri="{BB962C8B-B14F-4D97-AF65-F5344CB8AC3E}">
        <p14:creationId xmlns:p14="http://schemas.microsoft.com/office/powerpoint/2010/main" val="11791473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r" defTabSz="914400" rtl="0" eaLnBrk="1" latinLnBrk="0" hangingPunct="1">
        <a:lnSpc>
          <a:spcPct val="90000"/>
        </a:lnSpc>
        <a:spcBef>
          <a:spcPct val="0"/>
        </a:spcBef>
        <a:buNone/>
        <a:defRPr sz="3600" kern="1200" cap="all" baseline="0">
          <a:solidFill>
            <a:srgbClr val="00B050"/>
          </a:solidFill>
          <a:latin typeface="Starfleet BdEx BT" panose="04020807030B02040304" pitchFamily="8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B0F0"/>
          </a:solidFill>
          <a:latin typeface="StarTrek Film BT" panose="020E060402020B020907"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F0"/>
          </a:solidFill>
          <a:latin typeface="StarTrek Film BT" panose="020E060402020B020907"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B0F0"/>
          </a:solidFill>
          <a:latin typeface="StarTrek Film BT" panose="020E060402020B020907"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B0F0"/>
          </a:solidFill>
          <a:latin typeface="StarTrek Film BT" panose="020E060402020B020907"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B0F0"/>
          </a:solidFill>
          <a:latin typeface="StarTrek Film BT" panose="020E060402020B020907"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slide" Target="slide39.xml"/><Relationship Id="rId4" Type="http://schemas.openxmlformats.org/officeDocument/2006/relationships/image" Target="../media/image18.png"/><Relationship Id="rId9" Type="http://schemas.openxmlformats.org/officeDocument/2006/relationships/image" Target="../media/image15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mailto:JesSutton@Hotmail.com" TargetMode="External"/><Relationship Id="rId3" Type="http://schemas.openxmlformats.org/officeDocument/2006/relationships/hyperlink" Target="mailto:Appalachian.Base.USSVI@gmail.com" TargetMode="External"/><Relationship Id="rId7" Type="http://schemas.openxmlformats.org/officeDocument/2006/relationships/hyperlink" Target="mailto:DAllen3939@gmail.com"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mailto:John@MarionCS.com" TargetMode="External"/><Relationship Id="rId5" Type="http://schemas.openxmlformats.org/officeDocument/2006/relationships/hyperlink" Target="mailto:SaxMusicGospel@Yahoo.com" TargetMode="External"/><Relationship Id="rId4" Type="http://schemas.openxmlformats.org/officeDocument/2006/relationships/hyperlink" Target="mailto:R1Bennett@Outlook.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6.xml"/><Relationship Id="rId18" Type="http://schemas.openxmlformats.org/officeDocument/2006/relationships/slide" Target="slide22.xml"/><Relationship Id="rId26" Type="http://schemas.openxmlformats.org/officeDocument/2006/relationships/image" Target="../media/image10.png"/><Relationship Id="rId3" Type="http://schemas.openxmlformats.org/officeDocument/2006/relationships/slide" Target="slide3.xml"/><Relationship Id="rId21" Type="http://schemas.openxmlformats.org/officeDocument/2006/relationships/slide" Target="slide33.xml"/><Relationship Id="rId7" Type="http://schemas.openxmlformats.org/officeDocument/2006/relationships/slide" Target="slide6.xml"/><Relationship Id="rId12" Type="http://schemas.openxmlformats.org/officeDocument/2006/relationships/slide" Target="slide15.xml"/><Relationship Id="rId17" Type="http://schemas.openxmlformats.org/officeDocument/2006/relationships/image" Target="../media/image7.png"/><Relationship Id="rId25" Type="http://schemas.openxmlformats.org/officeDocument/2006/relationships/image" Target="../media/image91.png"/><Relationship Id="rId2" Type="http://schemas.openxmlformats.org/officeDocument/2006/relationships/notesSlide" Target="../notesSlides/notesSlide2.xml"/><Relationship Id="rId16" Type="http://schemas.openxmlformats.org/officeDocument/2006/relationships/image" Target="../media/image60.png"/><Relationship Id="rId20"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hyperlink" Target="https://vfw4933.org/uploads/Documents/USSVI/USSVIAppalachianBaseMembershipMeetingMinutes20260314.pdf" TargetMode="External"/><Relationship Id="rId11" Type="http://schemas.openxmlformats.org/officeDocument/2006/relationships/slide" Target="slide13.xml"/><Relationship Id="rId24" Type="http://schemas.openxmlformats.org/officeDocument/2006/relationships/slide" Target="slide32.xml"/><Relationship Id="rId5" Type="http://schemas.openxmlformats.org/officeDocument/2006/relationships/slide" Target="slide5.xml"/><Relationship Id="rId15" Type="http://schemas.openxmlformats.org/officeDocument/2006/relationships/slide" Target="slide35.xml"/><Relationship Id="rId23" Type="http://schemas.openxmlformats.org/officeDocument/2006/relationships/image" Target="../media/image9.png"/><Relationship Id="rId28" Type="http://schemas.openxmlformats.org/officeDocument/2006/relationships/image" Target="../media/image101.png"/><Relationship Id="rId10" Type="http://schemas.openxmlformats.org/officeDocument/2006/relationships/slide" Target="slide11.xml"/><Relationship Id="rId19" Type="http://schemas.openxmlformats.org/officeDocument/2006/relationships/image" Target="../media/image70.png"/><Relationship Id="rId4" Type="http://schemas.openxmlformats.org/officeDocument/2006/relationships/slide" Target="slide4.xml"/><Relationship Id="rId9" Type="http://schemas.openxmlformats.org/officeDocument/2006/relationships/slide" Target="slide8.xml"/><Relationship Id="rId14" Type="http://schemas.openxmlformats.org/officeDocument/2006/relationships/image" Target="../media/image6.png"/><Relationship Id="rId22" Type="http://schemas.openxmlformats.org/officeDocument/2006/relationships/image" Target="../media/image80.png"/><Relationship Id="rId27" Type="http://schemas.openxmlformats.org/officeDocument/2006/relationships/slide" Target="slide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27.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s://ussviappalachianbase.org/" TargetMode="External"/><Relationship Id="rId7" Type="http://schemas.openxmlformats.org/officeDocument/2006/relationships/slide" Target="slide3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facebook.com/groups/2022215555028032" TargetMode="External"/></Relationships>
</file>

<file path=ppt/slides/_rels/slide7.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hyperlink" Target="https://www.ussubvets.org/"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na01.safelinks.protection.outlook.com/?url=https%3A%2F%2Fj9lwr9hbb.cc.rs6.net%2Ftn.jsp%3Ff%3D001cdwbysuW5yaH893kYkTZTeCkd9dzEeQiA8PhWBnhXzuFUcmGYrW-5ZNfdTns-6T4Zi66y-8CcDcnMDhqQ0UmjJLeXhyiN2iZXbSm21sGtK-DyeaZZHy-khjehagC3JI4BCkk5brwpogO4lbNomnuhAgqwgDhxteAoiHotXEdP9LXn4Mj7ZBnPvmhKP3rIDLgLEme_kBnZIdvVKg4BDVQXbULFgc09MB-XswHkdFaV4A%3D%26c%3DMTSF-vWoIpttUMc-0XP3i7FYWk6w1_yPauUWri2W6MnY9jLpQgQ_wA%3D%3D%26ch%3Dr9Jx_2Mk5NkP9tZOtFGlramR-XA47hay5aJinVvWwSBJJIk7CoGiHw%3D%3D&amp;data=05%7C02%7C%7C910071cbfd0c45295e5508de83805e07%7C84df9e7fe9f640afb435aaaaaaaaaaaa%7C1%7C0%7C639092784506004349%7CUnknown%7CTWFpbGZsb3d8eyJFbXB0eU1hcGkiOnRydWUsIlYiOiIwLjAuMDAwMCIsIlAiOiJXaW4zMiIsIkFOIjoiTWFpbCIsIldUIjoyfQ%3D%3D%7C0%7C%7C%7C&amp;sdata=QwmTXg167TAdaYEdL0be6Nh3bn6h2reiV9M0KIkpHrs%3D&amp;reserved=0" TargetMode="External"/><Relationship Id="rId4" Type="http://schemas.openxmlformats.org/officeDocument/2006/relationships/hyperlink" Target="https://ussvi.org/" TargetMode="External"/><Relationship Id="rId9"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1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142C-BF1F-EEF2-658C-5977E3E53245}"/>
              </a:ext>
            </a:extLst>
          </p:cNvPr>
          <p:cNvSpPr>
            <a:spLocks noGrp="1"/>
          </p:cNvSpPr>
          <p:nvPr>
            <p:ph type="ctrTitle"/>
          </p:nvPr>
        </p:nvSpPr>
        <p:spPr/>
        <p:txBody>
          <a:bodyPr>
            <a:noAutofit/>
          </a:bodyPr>
          <a:lstStyle/>
          <a:p>
            <a:r>
              <a:rPr lang="en-US" sz="3600" dirty="0"/>
              <a:t>USSVI Appalachian Base Membership Meeting</a:t>
            </a:r>
          </a:p>
        </p:txBody>
      </p:sp>
      <p:sp>
        <p:nvSpPr>
          <p:cNvPr id="3" name="Subtitle 2">
            <a:extLst>
              <a:ext uri="{FF2B5EF4-FFF2-40B4-BE49-F238E27FC236}">
                <a16:creationId xmlns:a16="http://schemas.microsoft.com/office/drawing/2014/main" id="{317EA507-4C20-425C-0C94-E42525FAAE47}"/>
              </a:ext>
            </a:extLst>
          </p:cNvPr>
          <p:cNvSpPr>
            <a:spLocks noGrp="1"/>
          </p:cNvSpPr>
          <p:nvPr>
            <p:ph type="subTitle" idx="1"/>
          </p:nvPr>
        </p:nvSpPr>
        <p:spPr/>
        <p:txBody>
          <a:bodyPr>
            <a:normAutofit fontScale="92500" lnSpcReduction="20000"/>
          </a:bodyPr>
          <a:lstStyle/>
          <a:p>
            <a:r>
              <a:rPr lang="en-US" dirty="0">
                <a:latin typeface="StarTrek Film BT" panose="020E060402020B020907" pitchFamily="34" charset="0"/>
              </a:rPr>
              <a:t>18 APR 2026  1400 HRS</a:t>
            </a:r>
          </a:p>
          <a:p>
            <a:r>
              <a:rPr lang="en-US" dirty="0"/>
              <a:t>AmVets Post 5, Bristol, VA</a:t>
            </a:r>
            <a:endParaRPr lang="en-US" dirty="0">
              <a:latin typeface="StarTrek Film BT" panose="020E060402020B020907" pitchFamily="34" charset="0"/>
            </a:endParaRPr>
          </a:p>
        </p:txBody>
      </p:sp>
    </p:spTree>
    <p:extLst>
      <p:ext uri="{BB962C8B-B14F-4D97-AF65-F5344CB8AC3E}">
        <p14:creationId xmlns:p14="http://schemas.microsoft.com/office/powerpoint/2010/main" val="159901548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D871A-D573-BD11-3CE6-0B8980DFE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5041B-62C5-1DA1-FAD9-C95C3CF5ABEF}"/>
              </a:ext>
            </a:extLst>
          </p:cNvPr>
          <p:cNvSpPr>
            <a:spLocks noGrp="1"/>
          </p:cNvSpPr>
          <p:nvPr>
            <p:ph type="title"/>
          </p:nvPr>
        </p:nvSpPr>
        <p:spPr/>
        <p:txBody>
          <a:bodyPr/>
          <a:lstStyle/>
          <a:p>
            <a:r>
              <a:rPr lang="en-US" dirty="0">
                <a:latin typeface="Starfleet BdEx BT" panose="04020807030B02040304" pitchFamily="82" charset="0"/>
              </a:rPr>
              <a:t>Old Business</a:t>
            </a:r>
          </a:p>
        </p:txBody>
      </p:sp>
      <p:sp>
        <p:nvSpPr>
          <p:cNvPr id="4" name="Content Placeholder 3">
            <a:extLst>
              <a:ext uri="{FF2B5EF4-FFF2-40B4-BE49-F238E27FC236}">
                <a16:creationId xmlns:a16="http://schemas.microsoft.com/office/drawing/2014/main" id="{65978770-4C2D-3201-B8AA-1EB13282604E}"/>
              </a:ext>
            </a:extLst>
          </p:cNvPr>
          <p:cNvSpPr>
            <a:spLocks noGrp="1"/>
          </p:cNvSpPr>
          <p:nvPr>
            <p:ph idx="1"/>
          </p:nvPr>
        </p:nvSpPr>
        <p:spPr/>
        <p:txBody>
          <a:bodyPr>
            <a:normAutofit fontScale="92500" lnSpcReduction="10000"/>
          </a:bodyPr>
          <a:lstStyle/>
          <a:p>
            <a:pPr>
              <a:buClr>
                <a:schemeClr val="bg1"/>
              </a:buClr>
            </a:pPr>
            <a:r>
              <a:rPr lang="en-US" dirty="0">
                <a:latin typeface="StarTrek Film BT" panose="020E060402020B020907" pitchFamily="34" charset="0"/>
              </a:rPr>
              <a:t>Volunteers Needed (see Vice Commander): </a:t>
            </a:r>
          </a:p>
          <a:p>
            <a:pPr lvl="1"/>
            <a:r>
              <a:rPr lang="en-US" sz="2100" dirty="0"/>
              <a:t>Chief of the Base (CoB)</a:t>
            </a:r>
          </a:p>
          <a:p>
            <a:pPr lvl="1"/>
            <a:r>
              <a:rPr lang="en-US" sz="2100" dirty="0"/>
              <a:t>Newsletter Editor</a:t>
            </a:r>
          </a:p>
          <a:p>
            <a:pPr lvl="1"/>
            <a:r>
              <a:rPr lang="en-US" sz="2100" dirty="0"/>
              <a:t>Parliamentarian</a:t>
            </a:r>
          </a:p>
          <a:p>
            <a:pPr>
              <a:buClr>
                <a:schemeClr val="bg1"/>
              </a:buClr>
            </a:pPr>
            <a:r>
              <a:rPr lang="en-US" dirty="0"/>
              <a:t>Bank Account Opened – Eastman Credit Union, Gray, TN</a:t>
            </a:r>
          </a:p>
          <a:p>
            <a:pPr>
              <a:buClr>
                <a:schemeClr val="bg1"/>
              </a:buClr>
            </a:pPr>
            <a:r>
              <a:rPr lang="en-US" dirty="0"/>
              <a:t>Base Dues are Due! Grace period ends 31 MAY</a:t>
            </a:r>
          </a:p>
          <a:p>
            <a:pPr lvl="1">
              <a:buClr>
                <a:srgbClr val="00B0F0"/>
              </a:buClr>
            </a:pPr>
            <a:r>
              <a:rPr lang="en-US" sz="2100" dirty="0"/>
              <a:t>Pay Treasurer or send to base address:</a:t>
            </a:r>
          </a:p>
          <a:p>
            <a:pPr marL="1371600" lvl="3" indent="0">
              <a:buClr>
                <a:srgbClr val="00B0F0"/>
              </a:buClr>
              <a:buNone/>
            </a:pPr>
            <a:r>
              <a:rPr lang="en-US" sz="1700" dirty="0"/>
              <a:t>USSVI  Appalachian Base</a:t>
            </a:r>
          </a:p>
          <a:p>
            <a:pPr marL="1371600" lvl="3" indent="0">
              <a:buClr>
                <a:srgbClr val="00B0F0"/>
              </a:buClr>
              <a:buNone/>
            </a:pPr>
            <a:r>
              <a:rPr lang="en-US" sz="1700" dirty="0"/>
              <a:t>c/o Treasurer</a:t>
            </a:r>
          </a:p>
          <a:p>
            <a:pPr marL="1371600" lvl="3" indent="0">
              <a:buClr>
                <a:srgbClr val="00B0F0"/>
              </a:buClr>
              <a:buNone/>
            </a:pPr>
            <a:r>
              <a:rPr lang="en-US" sz="1700" dirty="0"/>
              <a:t>830 Minga Road</a:t>
            </a:r>
          </a:p>
          <a:p>
            <a:pPr marL="1371600" lvl="3" indent="0">
              <a:buClr>
                <a:srgbClr val="00B0F0"/>
              </a:buClr>
              <a:buNone/>
            </a:pPr>
            <a:r>
              <a:rPr lang="en-US" sz="1700" dirty="0"/>
              <a:t>Kingsport, TN 37663</a:t>
            </a:r>
          </a:p>
          <a:p>
            <a:pPr lvl="1">
              <a:buClr>
                <a:srgbClr val="00B0F0"/>
              </a:buClr>
            </a:pPr>
            <a:r>
              <a:rPr lang="en-US" sz="2100" dirty="0"/>
              <a:t>Checks Payable To: USSVI – Appalachian Base</a:t>
            </a:r>
          </a:p>
          <a:p>
            <a:pPr lvl="1">
              <a:buClr>
                <a:srgbClr val="00B0F0"/>
              </a:buClr>
            </a:pPr>
            <a:r>
              <a:rPr lang="en-US" sz="2100" dirty="0"/>
              <a:t>Transfers – Update Primary and (optionally) Dual Membership Bases Online</a:t>
            </a:r>
          </a:p>
          <a:p>
            <a:pPr lvl="1"/>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764D63A6-E4EC-47F0-861A-AB498203418E}"/>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6" name="Slide Number Placeholder 5">
            <a:extLst>
              <a:ext uri="{FF2B5EF4-FFF2-40B4-BE49-F238E27FC236}">
                <a16:creationId xmlns:a16="http://schemas.microsoft.com/office/drawing/2014/main" id="{57739F67-185E-C207-3777-1EDF9A305BD4}"/>
              </a:ext>
            </a:extLst>
          </p:cNvPr>
          <p:cNvSpPr>
            <a:spLocks noGrp="1"/>
          </p:cNvSpPr>
          <p:nvPr>
            <p:ph type="sldNum" sz="quarter" idx="12"/>
          </p:nvPr>
        </p:nvSpPr>
        <p:spPr/>
        <p:txBody>
          <a:bodyPr/>
          <a:lstStyle/>
          <a:p>
            <a:fld id="{3BB20912-B61B-467F-A69B-01071E01DB7E}" type="slidenum">
              <a:rPr lang="en-US" smtClean="0"/>
              <a:pPr/>
              <a:t>10</a:t>
            </a:fld>
            <a:endParaRPr lang="en-US">
              <a:latin typeface="StarTrek Film BT" panose="020E060402020B020907" pitchFamily="34" charset="0"/>
            </a:endParaRPr>
          </a:p>
        </p:txBody>
      </p:sp>
      <p:sp>
        <p:nvSpPr>
          <p:cNvPr id="7" name="Date Placeholder 6">
            <a:extLst>
              <a:ext uri="{FF2B5EF4-FFF2-40B4-BE49-F238E27FC236}">
                <a16:creationId xmlns:a16="http://schemas.microsoft.com/office/drawing/2014/main" id="{01E923BB-287C-D1BC-E897-4FB8E42D9D28}"/>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pic>
        <p:nvPicPr>
          <p:cNvPr id="19" name="Picture 18">
            <a:extLst>
              <a:ext uri="{FF2B5EF4-FFF2-40B4-BE49-F238E27FC236}">
                <a16:creationId xmlns:a16="http://schemas.microsoft.com/office/drawing/2014/main" id="{6729C278-96FA-3517-163C-D2880029B5C6}"/>
              </a:ext>
            </a:extLst>
          </p:cNvPr>
          <p:cNvPicPr>
            <a:picLocks noChangeAspect="1"/>
          </p:cNvPicPr>
          <p:nvPr/>
        </p:nvPicPr>
        <p:blipFill>
          <a:blip r:embed="rId3"/>
          <a:stretch>
            <a:fillRect/>
          </a:stretch>
        </p:blipFill>
        <p:spPr>
          <a:xfrm>
            <a:off x="685800" y="2255226"/>
            <a:ext cx="214095" cy="214095"/>
          </a:xfrm>
          <a:prstGeom prst="rect">
            <a:avLst/>
          </a:prstGeom>
        </p:spPr>
      </p:pic>
      <p:pic>
        <p:nvPicPr>
          <p:cNvPr id="5" name="Picture 4">
            <a:extLst>
              <a:ext uri="{FF2B5EF4-FFF2-40B4-BE49-F238E27FC236}">
                <a16:creationId xmlns:a16="http://schemas.microsoft.com/office/drawing/2014/main" id="{CF949D0D-84D4-69B0-B08D-FAA8A0D5581C}"/>
              </a:ext>
            </a:extLst>
          </p:cNvPr>
          <p:cNvPicPr>
            <a:picLocks noChangeAspect="1"/>
          </p:cNvPicPr>
          <p:nvPr/>
        </p:nvPicPr>
        <p:blipFill>
          <a:blip r:embed="rId4"/>
          <a:stretch>
            <a:fillRect/>
          </a:stretch>
        </p:blipFill>
        <p:spPr>
          <a:xfrm>
            <a:off x="685799" y="3591082"/>
            <a:ext cx="202343" cy="202343"/>
          </a:xfrm>
          <a:prstGeom prst="rect">
            <a:avLst/>
          </a:prstGeom>
        </p:spPr>
      </p:pic>
      <p:pic>
        <p:nvPicPr>
          <p:cNvPr id="8" name="Picture 7">
            <a:extLst>
              <a:ext uri="{FF2B5EF4-FFF2-40B4-BE49-F238E27FC236}">
                <a16:creationId xmlns:a16="http://schemas.microsoft.com/office/drawing/2014/main" id="{486EC947-3554-73C2-61FB-2F0C625A6D87}"/>
              </a:ext>
            </a:extLst>
          </p:cNvPr>
          <p:cNvPicPr>
            <a:picLocks noChangeAspect="1"/>
          </p:cNvPicPr>
          <p:nvPr/>
        </p:nvPicPr>
        <p:blipFill>
          <a:blip r:embed="rId4"/>
          <a:stretch>
            <a:fillRect/>
          </a:stretch>
        </p:blipFill>
        <p:spPr>
          <a:xfrm>
            <a:off x="685799" y="4004279"/>
            <a:ext cx="202343" cy="202343"/>
          </a:xfrm>
          <a:prstGeom prst="rect">
            <a:avLst/>
          </a:prstGeom>
        </p:spPr>
      </p:pic>
    </p:spTree>
    <p:extLst>
      <p:ext uri="{BB962C8B-B14F-4D97-AF65-F5344CB8AC3E}">
        <p14:creationId xmlns:p14="http://schemas.microsoft.com/office/powerpoint/2010/main" val="69777680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500"/>
                                        <p:tgtEl>
                                          <p:spTgt spid="4">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2" presetClass="entr" presetSubtype="8"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left)">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wipe(left)">
                                      <p:cBhvr>
                                        <p:cTn id="44" dur="500"/>
                                        <p:tgtEl>
                                          <p:spTgt spid="4">
                                            <p:txEl>
                                              <p:pRg st="7" end="7"/>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left)">
                                      <p:cBhvr>
                                        <p:cTn id="50" dur="500"/>
                                        <p:tgtEl>
                                          <p:spTgt spid="4">
                                            <p:txEl>
                                              <p:pRg st="9" end="9"/>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animEffect transition="in" filter="wipe(left)">
                                      <p:cBhvr>
                                        <p:cTn id="53" dur="500"/>
                                        <p:tgtEl>
                                          <p:spTgt spid="4">
                                            <p:txEl>
                                              <p:pRg st="10" end="10"/>
                                            </p:txEl>
                                          </p:spTgt>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wipe(left)">
                                      <p:cBhvr>
                                        <p:cTn id="57" dur="500"/>
                                        <p:tgtEl>
                                          <p:spTgt spid="4">
                                            <p:txEl>
                                              <p:pRg st="11" end="11"/>
                                            </p:txEl>
                                          </p:spTgt>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Effect transition="in" filter="wipe(left)">
                                      <p:cBhvr>
                                        <p:cTn id="6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5895-978F-1B6C-A5C5-E848F16C7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E91490-B74D-0279-3978-7449C4D73210}"/>
              </a:ext>
            </a:extLst>
          </p:cNvPr>
          <p:cNvSpPr>
            <a:spLocks noGrp="1"/>
          </p:cNvSpPr>
          <p:nvPr>
            <p:ph type="title"/>
          </p:nvPr>
        </p:nvSpPr>
        <p:spPr/>
        <p:txBody>
          <a:bodyPr/>
          <a:lstStyle/>
          <a:p>
            <a:r>
              <a:rPr lang="en-US" dirty="0">
                <a:latin typeface="Starfleet BdEx BT" panose="04020807030B02040304" pitchFamily="82" charset="0"/>
              </a:rPr>
              <a:t>New Business</a:t>
            </a:r>
          </a:p>
        </p:txBody>
      </p:sp>
      <p:sp>
        <p:nvSpPr>
          <p:cNvPr id="4" name="Content Placeholder 3">
            <a:extLst>
              <a:ext uri="{FF2B5EF4-FFF2-40B4-BE49-F238E27FC236}">
                <a16:creationId xmlns:a16="http://schemas.microsoft.com/office/drawing/2014/main" id="{A6D3829D-02DE-71CE-0C5D-FF4B3B4F74BF}"/>
              </a:ext>
            </a:extLst>
          </p:cNvPr>
          <p:cNvSpPr>
            <a:spLocks noGrp="1"/>
          </p:cNvSpPr>
          <p:nvPr>
            <p:ph idx="1"/>
          </p:nvPr>
        </p:nvSpPr>
        <p:spPr/>
        <p:txBody>
          <a:bodyPr>
            <a:normAutofit/>
          </a:bodyPr>
          <a:lstStyle/>
          <a:p>
            <a:pPr>
              <a:buClr>
                <a:schemeClr val="bg1"/>
              </a:buClr>
            </a:pPr>
            <a:r>
              <a:rPr lang="en-US" dirty="0"/>
              <a:t>Meeting Days/Times</a:t>
            </a:r>
          </a:p>
          <a:p>
            <a:pPr lvl="1"/>
            <a:r>
              <a:rPr lang="en-US" dirty="0"/>
              <a:t>Next Meeting Scheduled for 09 MAY – Mother’s Day weekend</a:t>
            </a:r>
          </a:p>
          <a:p>
            <a:pPr lvl="2"/>
            <a:r>
              <a:rPr lang="en-US" dirty="0"/>
              <a:t>Suggestion was to move to Third Saturday in May</a:t>
            </a:r>
          </a:p>
          <a:p>
            <a:pPr lvl="1"/>
            <a:r>
              <a:rPr lang="en-US" dirty="0"/>
              <a:t>Second Saturday works in June to avoid Father’s Day</a:t>
            </a:r>
          </a:p>
          <a:p>
            <a:pPr lvl="1"/>
            <a:r>
              <a:rPr lang="en-US" dirty="0"/>
              <a:t>Looking further, second Saturday works rest of year</a:t>
            </a:r>
          </a:p>
          <a:p>
            <a:pPr>
              <a:buClr>
                <a:schemeClr val="bg1"/>
              </a:buClr>
            </a:pPr>
            <a:r>
              <a:rPr lang="en-US" dirty="0"/>
              <a:t>Interest in Veteran Service Officer (VSO)/Benefit Advisor Session</a:t>
            </a:r>
          </a:p>
          <a:p>
            <a:pPr lvl="1"/>
            <a:r>
              <a:rPr lang="en-US" dirty="0"/>
              <a:t>American Legion Post 255/VFW Post 4933 VSO – Cecil Carter</a:t>
            </a:r>
          </a:p>
          <a:p>
            <a:pPr lvl="1"/>
            <a:r>
              <a:rPr lang="en-US" dirty="0"/>
              <a:t>Special Session or Invitation to Regular Meeting</a:t>
            </a:r>
          </a:p>
          <a:p>
            <a:pPr lvl="1"/>
            <a:endParaRPr lang="en-US" dirty="0"/>
          </a:p>
          <a:p>
            <a:endParaRPr lang="en-US" dirty="0">
              <a:latin typeface="StarTrek Film BT" panose="020E060402020B020907" pitchFamily="34" charset="0"/>
            </a:endParaRPr>
          </a:p>
          <a:p>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79447627-34C1-FF3D-688A-7D5654333F39}"/>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7A963429-FC82-853C-BC2B-103EF09C7383}"/>
              </a:ext>
            </a:extLst>
          </p:cNvPr>
          <p:cNvSpPr>
            <a:spLocks noGrp="1"/>
          </p:cNvSpPr>
          <p:nvPr>
            <p:ph type="sldNum" sz="quarter" idx="12"/>
          </p:nvPr>
        </p:nvSpPr>
        <p:spPr/>
        <p:txBody>
          <a:bodyPr/>
          <a:lstStyle/>
          <a:p>
            <a:fld id="{3BB20912-B61B-467F-A69B-01071E01DB7E}" type="slidenum">
              <a:rPr lang="en-US" smtClean="0"/>
              <a:pPr/>
              <a:t>11</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F2F414C8-40CA-33F5-35E0-BF803641D8F2}"/>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pic>
        <p:nvPicPr>
          <p:cNvPr id="8" name="Picture 7">
            <a:extLst>
              <a:ext uri="{FF2B5EF4-FFF2-40B4-BE49-F238E27FC236}">
                <a16:creationId xmlns:a16="http://schemas.microsoft.com/office/drawing/2014/main" id="{6B3E5526-79E1-CE32-1F27-6D9E8919F0D5}"/>
              </a:ext>
            </a:extLst>
          </p:cNvPr>
          <p:cNvPicPr>
            <a:picLocks noChangeAspect="1"/>
          </p:cNvPicPr>
          <p:nvPr/>
        </p:nvPicPr>
        <p:blipFill>
          <a:blip r:embed="rId3"/>
          <a:stretch>
            <a:fillRect/>
          </a:stretch>
        </p:blipFill>
        <p:spPr>
          <a:xfrm>
            <a:off x="674048" y="2262289"/>
            <a:ext cx="214095" cy="214095"/>
          </a:xfrm>
          <a:prstGeom prst="rect">
            <a:avLst/>
          </a:prstGeom>
        </p:spPr>
      </p:pic>
      <p:pic>
        <p:nvPicPr>
          <p:cNvPr id="1026" name="Picture 2" descr="Question mark icon PNG transparent ...">
            <a:extLst>
              <a:ext uri="{FF2B5EF4-FFF2-40B4-BE49-F238E27FC236}">
                <a16:creationId xmlns:a16="http://schemas.microsoft.com/office/drawing/2014/main" id="{2027C960-6C2C-043D-16D1-2573F472C23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047" y="4014312"/>
            <a:ext cx="214095" cy="21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21139"/>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500"/>
                                        <p:tgtEl>
                                          <p:spTgt spid="4">
                                            <p:txEl>
                                              <p:pRg st="1" end="1"/>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left)">
                                      <p:cBhvr>
                                        <p:cTn id="18" dur="500"/>
                                        <p:tgtEl>
                                          <p:spTgt spid="4">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500"/>
                                        <p:tgtEl>
                                          <p:spTgt spid="4">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wipe(left)">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6E5D-12FD-4F11-1D62-30F624954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F1CBD-B4E2-FDC1-02BD-F52F123588E3}"/>
              </a:ext>
            </a:extLst>
          </p:cNvPr>
          <p:cNvSpPr>
            <a:spLocks noGrp="1"/>
          </p:cNvSpPr>
          <p:nvPr>
            <p:ph type="title"/>
          </p:nvPr>
        </p:nvSpPr>
        <p:spPr/>
        <p:txBody>
          <a:bodyPr/>
          <a:lstStyle/>
          <a:p>
            <a:r>
              <a:rPr lang="en-US" dirty="0">
                <a:latin typeface="Starfleet BdEx BT" panose="04020807030B02040304" pitchFamily="82" charset="0"/>
              </a:rPr>
              <a:t>New Business</a:t>
            </a:r>
          </a:p>
        </p:txBody>
      </p:sp>
      <p:sp>
        <p:nvSpPr>
          <p:cNvPr id="4" name="Content Placeholder 3">
            <a:extLst>
              <a:ext uri="{FF2B5EF4-FFF2-40B4-BE49-F238E27FC236}">
                <a16:creationId xmlns:a16="http://schemas.microsoft.com/office/drawing/2014/main" id="{D22D9F89-5299-E23E-60CD-91B4641491A0}"/>
              </a:ext>
            </a:extLst>
          </p:cNvPr>
          <p:cNvSpPr>
            <a:spLocks noGrp="1"/>
          </p:cNvSpPr>
          <p:nvPr>
            <p:ph idx="1"/>
          </p:nvPr>
        </p:nvSpPr>
        <p:spPr/>
        <p:txBody>
          <a:bodyPr>
            <a:normAutofit fontScale="85000" lnSpcReduction="20000"/>
          </a:bodyPr>
          <a:lstStyle/>
          <a:p>
            <a:pPr>
              <a:buClr>
                <a:schemeClr val="bg1"/>
              </a:buClr>
            </a:pPr>
            <a:r>
              <a:rPr lang="en-US" dirty="0"/>
              <a:t>Fundraising Limitations</a:t>
            </a:r>
          </a:p>
          <a:p>
            <a:pPr lvl="1"/>
            <a:r>
              <a:rPr lang="en-US" dirty="0"/>
              <a:t>TN: NOT Registered with State as Foreign Entity and Charitable Organization ($600)</a:t>
            </a:r>
          </a:p>
          <a:p>
            <a:pPr lvl="2"/>
            <a:r>
              <a:rPr lang="en-US" dirty="0"/>
              <a:t>Cannot raise funds from general public</a:t>
            </a:r>
          </a:p>
          <a:p>
            <a:pPr lvl="2"/>
            <a:r>
              <a:rPr lang="en-US" dirty="0"/>
              <a:t>No games of chance allowed (e.g., 50/50)</a:t>
            </a:r>
          </a:p>
          <a:p>
            <a:pPr lvl="1"/>
            <a:r>
              <a:rPr lang="en-US" dirty="0"/>
              <a:t>VA: NOT Registered with State as Foreign Entity </a:t>
            </a:r>
          </a:p>
          <a:p>
            <a:pPr lvl="2"/>
            <a:r>
              <a:rPr lang="en-US" dirty="0"/>
              <a:t>Cannot raise funds from general public</a:t>
            </a:r>
          </a:p>
          <a:p>
            <a:pPr lvl="2"/>
            <a:r>
              <a:rPr lang="en-US" dirty="0"/>
              <a:t>Fundraising and gaming subject to audit ($20K)</a:t>
            </a:r>
          </a:p>
          <a:p>
            <a:pPr lvl="1"/>
            <a:r>
              <a:rPr lang="en-US" dirty="0"/>
              <a:t>USSVI (and the base) are 501(c)(19) with less than 90% wartime veterans</a:t>
            </a:r>
          </a:p>
          <a:p>
            <a:pPr lvl="2"/>
            <a:r>
              <a:rPr lang="en-US" dirty="0"/>
              <a:t>Contributions to the base are NOT tax deductible</a:t>
            </a:r>
          </a:p>
          <a:p>
            <a:pPr>
              <a:buClr>
                <a:schemeClr val="bg1"/>
              </a:buClr>
            </a:pPr>
            <a:r>
              <a:rPr lang="en-US" dirty="0"/>
              <a:t>Possible Work Arounds</a:t>
            </a:r>
          </a:p>
          <a:p>
            <a:pPr lvl="1"/>
            <a:r>
              <a:rPr lang="en-US" dirty="0"/>
              <a:t>VFW Post 4933 (base host) is 501(c)(19) with 100% wartime veterans – tax deductible contributions</a:t>
            </a:r>
          </a:p>
          <a:p>
            <a:pPr lvl="2"/>
            <a:r>
              <a:rPr lang="en-US" dirty="0"/>
              <a:t>VFW Post 4933 is Registered with TN as Corp. and Charitable Organization</a:t>
            </a:r>
          </a:p>
          <a:p>
            <a:pPr lvl="2"/>
            <a:r>
              <a:rPr lang="en-US" dirty="0"/>
              <a:t>Contributions may be passed through VFW Post 4933 to allow contributors’ tax deductions</a:t>
            </a:r>
          </a:p>
          <a:p>
            <a:pPr lvl="1"/>
            <a:r>
              <a:rPr lang="en-US" dirty="0"/>
              <a:t>USSVI Foundation is 501(c)(3) and Registered with some states for fundraising with the general public</a:t>
            </a:r>
          </a:p>
          <a:p>
            <a:pPr lvl="2"/>
            <a:r>
              <a:rPr lang="en-US" dirty="0"/>
              <a:t>Experimental: Use Foundation as Pass-through</a:t>
            </a:r>
          </a:p>
          <a:p>
            <a:pPr lvl="1"/>
            <a:r>
              <a:rPr lang="en-US" dirty="0"/>
              <a:t>Fundraising Committee to explore</a:t>
            </a:r>
          </a:p>
          <a:p>
            <a:endParaRPr lang="en-US" dirty="0">
              <a:latin typeface="StarTrek Film BT" panose="020E060402020B020907" pitchFamily="34" charset="0"/>
            </a:endParaRPr>
          </a:p>
          <a:p>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F38966F6-F330-570E-CE1D-782429737026}"/>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F533F02C-92A6-E385-D690-00A9C48151DD}"/>
              </a:ext>
            </a:extLst>
          </p:cNvPr>
          <p:cNvSpPr>
            <a:spLocks noGrp="1"/>
          </p:cNvSpPr>
          <p:nvPr>
            <p:ph type="sldNum" sz="quarter" idx="12"/>
          </p:nvPr>
        </p:nvSpPr>
        <p:spPr/>
        <p:txBody>
          <a:bodyPr/>
          <a:lstStyle/>
          <a:p>
            <a:fld id="{3BB20912-B61B-467F-A69B-01071E01DB7E}" type="slidenum">
              <a:rPr lang="en-US" smtClean="0"/>
              <a:pPr/>
              <a:t>12</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6F83CDA0-62FC-0238-7B95-609D2CD25BE0}"/>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pic>
        <p:nvPicPr>
          <p:cNvPr id="10" name="Picture 9">
            <a:extLst>
              <a:ext uri="{FF2B5EF4-FFF2-40B4-BE49-F238E27FC236}">
                <a16:creationId xmlns:a16="http://schemas.microsoft.com/office/drawing/2014/main" id="{D8A01D86-FADF-D0CE-F993-6E24725D3542}"/>
              </a:ext>
            </a:extLst>
          </p:cNvPr>
          <p:cNvPicPr>
            <a:picLocks noChangeAspect="1"/>
          </p:cNvPicPr>
          <p:nvPr/>
        </p:nvPicPr>
        <p:blipFill>
          <a:blip r:embed="rId3"/>
          <a:stretch>
            <a:fillRect/>
          </a:stretch>
        </p:blipFill>
        <p:spPr>
          <a:xfrm>
            <a:off x="685800" y="2227887"/>
            <a:ext cx="202343" cy="202343"/>
          </a:xfrm>
          <a:prstGeom prst="rect">
            <a:avLst/>
          </a:prstGeom>
        </p:spPr>
      </p:pic>
      <p:pic>
        <p:nvPicPr>
          <p:cNvPr id="7" name="Picture 6">
            <a:extLst>
              <a:ext uri="{FF2B5EF4-FFF2-40B4-BE49-F238E27FC236}">
                <a16:creationId xmlns:a16="http://schemas.microsoft.com/office/drawing/2014/main" id="{1D943070-8BC6-8863-5C04-5AE6338811F7}"/>
              </a:ext>
            </a:extLst>
          </p:cNvPr>
          <p:cNvPicPr>
            <a:picLocks noChangeAspect="1"/>
          </p:cNvPicPr>
          <p:nvPr/>
        </p:nvPicPr>
        <p:blipFill>
          <a:blip r:embed="rId3"/>
          <a:stretch>
            <a:fillRect/>
          </a:stretch>
        </p:blipFill>
        <p:spPr>
          <a:xfrm>
            <a:off x="685800" y="4381616"/>
            <a:ext cx="202343" cy="202343"/>
          </a:xfrm>
          <a:prstGeom prst="rect">
            <a:avLst/>
          </a:prstGeom>
        </p:spPr>
      </p:pic>
    </p:spTree>
    <p:extLst>
      <p:ext uri="{BB962C8B-B14F-4D97-AF65-F5344CB8AC3E}">
        <p14:creationId xmlns:p14="http://schemas.microsoft.com/office/powerpoint/2010/main" val="129357794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wipe(left)">
                                      <p:cBhvr>
                                        <p:cTn id="31" dur="500"/>
                                        <p:tgtEl>
                                          <p:spTgt spid="4">
                                            <p:txEl>
                                              <p:pRg st="5" end="5"/>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left)">
                                      <p:cBhvr>
                                        <p:cTn id="34" dur="5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wipe(left)">
                                      <p:cBhvr>
                                        <p:cTn id="39" dur="500"/>
                                        <p:tgtEl>
                                          <p:spTgt spid="4">
                                            <p:txEl>
                                              <p:pRg st="7" end="7"/>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wipe(left)">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22" presetClass="entr" presetSubtype="8" fill="hold"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Effect transition="in" filter="wipe(left)">
                                      <p:cBhvr>
                                        <p:cTn id="51" dur="500"/>
                                        <p:tgtEl>
                                          <p:spTgt spid="4">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wipe(left)">
                                      <p:cBhvr>
                                        <p:cTn id="56" dur="500"/>
                                        <p:tgtEl>
                                          <p:spTgt spid="4">
                                            <p:txEl>
                                              <p:pRg st="10" end="10"/>
                                            </p:txEl>
                                          </p:spTgt>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4">
                                            <p:txEl>
                                              <p:pRg st="11" end="11"/>
                                            </p:txEl>
                                          </p:spTgt>
                                        </p:tgtEl>
                                        <p:attrNameLst>
                                          <p:attrName>style.visibility</p:attrName>
                                        </p:attrNameLst>
                                      </p:cBhvr>
                                      <p:to>
                                        <p:strVal val="visible"/>
                                      </p:to>
                                    </p:set>
                                    <p:animEffect transition="in" filter="wipe(left)">
                                      <p:cBhvr>
                                        <p:cTn id="60" dur="500"/>
                                        <p:tgtEl>
                                          <p:spTgt spid="4">
                                            <p:txEl>
                                              <p:pRg st="11" end="11"/>
                                            </p:txEl>
                                          </p:spTgt>
                                        </p:tgtEl>
                                      </p:cBhvr>
                                    </p:animEffect>
                                  </p:childTnLst>
                                </p:cTn>
                              </p:par>
                              <p:par>
                                <p:cTn id="61" presetID="22" presetClass="entr" presetSubtype="8" fill="hold" nodeType="with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Effect transition="in" filter="wipe(left)">
                                      <p:cBhvr>
                                        <p:cTn id="63" dur="500"/>
                                        <p:tgtEl>
                                          <p:spTgt spid="4">
                                            <p:txEl>
                                              <p:pRg st="12" end="1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
                                            <p:txEl>
                                              <p:pRg st="13" end="13"/>
                                            </p:txEl>
                                          </p:spTgt>
                                        </p:tgtEl>
                                        <p:attrNameLst>
                                          <p:attrName>style.visibility</p:attrName>
                                        </p:attrNameLst>
                                      </p:cBhvr>
                                      <p:to>
                                        <p:strVal val="visible"/>
                                      </p:to>
                                    </p:set>
                                    <p:animEffect transition="in" filter="wipe(left)">
                                      <p:cBhvr>
                                        <p:cTn id="68" dur="500"/>
                                        <p:tgtEl>
                                          <p:spTgt spid="4">
                                            <p:txEl>
                                              <p:pRg st="13" end="13"/>
                                            </p:txEl>
                                          </p:spTgt>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wipe(left)">
                                      <p:cBhvr>
                                        <p:cTn id="72" dur="500"/>
                                        <p:tgtEl>
                                          <p:spTgt spid="4">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
                                            <p:txEl>
                                              <p:pRg st="15" end="15"/>
                                            </p:txEl>
                                          </p:spTgt>
                                        </p:tgtEl>
                                        <p:attrNameLst>
                                          <p:attrName>style.visibility</p:attrName>
                                        </p:attrNameLst>
                                      </p:cBhvr>
                                      <p:to>
                                        <p:strVal val="visible"/>
                                      </p:to>
                                    </p:set>
                                    <p:animEffect transition="in" filter="wipe(left)">
                                      <p:cBhvr>
                                        <p:cTn id="7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6391-4F16-E3F9-92E4-2D31EBA03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2B0DB-4863-8590-F24B-C6C53A9A6279}"/>
              </a:ext>
            </a:extLst>
          </p:cNvPr>
          <p:cNvSpPr>
            <a:spLocks noGrp="1"/>
          </p:cNvSpPr>
          <p:nvPr>
            <p:ph type="title"/>
          </p:nvPr>
        </p:nvSpPr>
        <p:spPr/>
        <p:txBody>
          <a:bodyPr/>
          <a:lstStyle/>
          <a:p>
            <a:r>
              <a:rPr lang="en-US" dirty="0">
                <a:latin typeface="Starfleet BdEx BT" panose="04020807030B02040304" pitchFamily="82" charset="0"/>
              </a:rPr>
              <a:t>Good of the Order</a:t>
            </a:r>
          </a:p>
        </p:txBody>
      </p:sp>
      <p:sp>
        <p:nvSpPr>
          <p:cNvPr id="4" name="Content Placeholder 3">
            <a:extLst>
              <a:ext uri="{FF2B5EF4-FFF2-40B4-BE49-F238E27FC236}">
                <a16:creationId xmlns:a16="http://schemas.microsoft.com/office/drawing/2014/main" id="{A37BC7D6-D417-A6EB-A053-29197D464FD6}"/>
              </a:ext>
            </a:extLst>
          </p:cNvPr>
          <p:cNvSpPr>
            <a:spLocks noGrp="1"/>
          </p:cNvSpPr>
          <p:nvPr>
            <p:ph idx="1"/>
          </p:nvPr>
        </p:nvSpPr>
        <p:spPr/>
        <p:txBody>
          <a:bodyPr>
            <a:normAutofit/>
          </a:bodyPr>
          <a:lstStyle/>
          <a:p>
            <a:pPr>
              <a:buClr>
                <a:schemeClr val="bg1"/>
              </a:buClr>
            </a:pPr>
            <a:r>
              <a:rPr lang="en-US" dirty="0">
                <a:latin typeface="StarTrek Film BT" panose="020E060402020B020907" pitchFamily="34" charset="0"/>
              </a:rPr>
              <a:t>More Donations Received</a:t>
            </a:r>
          </a:p>
          <a:p>
            <a:pPr lvl="1"/>
            <a:r>
              <a:rPr lang="en-US" dirty="0"/>
              <a:t>Gold Fringe Ensign with Gold Tassels and Flagpole with Eagle Topper</a:t>
            </a:r>
          </a:p>
          <a:p>
            <a:pPr lvl="1"/>
            <a:r>
              <a:rPr lang="en-US" dirty="0">
                <a:latin typeface="StarTrek Film BT" panose="020E060402020B020907" pitchFamily="34" charset="0"/>
              </a:rPr>
              <a:t>USSVI Flagpole with Ball Topper</a:t>
            </a:r>
          </a:p>
          <a:p>
            <a:pPr lvl="1"/>
            <a:r>
              <a:rPr lang="en-US" dirty="0"/>
              <a:t>Flag Spreaders</a:t>
            </a:r>
            <a:endParaRPr lang="en-US" dirty="0">
              <a:latin typeface="StarTrek Film BT" panose="020E060402020B020907" pitchFamily="34" charset="0"/>
            </a:endParaRPr>
          </a:p>
          <a:p>
            <a:pPr lvl="1"/>
            <a:r>
              <a:rPr lang="en-US" dirty="0"/>
              <a:t>Two Cash Drawers</a:t>
            </a:r>
            <a:endParaRPr lang="en-US" dirty="0">
              <a:latin typeface="StarTrek Film BT" panose="020E060402020B020907" pitchFamily="34" charset="0"/>
            </a:endParaRPr>
          </a:p>
          <a:p>
            <a:pPr>
              <a:buClr>
                <a:schemeClr val="bg1"/>
              </a:buClr>
            </a:pPr>
            <a:r>
              <a:rPr lang="en-US" dirty="0"/>
              <a:t>Recruiting</a:t>
            </a:r>
          </a:p>
          <a:p>
            <a:pPr lvl="1"/>
            <a:r>
              <a:rPr lang="en-US" dirty="0">
                <a:latin typeface="StarTrek Film BT" panose="020E060402020B020907" pitchFamily="34" charset="0"/>
              </a:rPr>
              <a:t>Veteran’s Fair – 25 MAR 2026  1000-1600 HRS </a:t>
            </a:r>
          </a:p>
          <a:p>
            <a:pPr lvl="1"/>
            <a:r>
              <a:rPr lang="en-US" dirty="0"/>
              <a:t>VFW Post 4933/American Legion Post 255 at VA Mountain Home – 08 APR 2026 1000-1400 HRS</a:t>
            </a:r>
          </a:p>
        </p:txBody>
      </p:sp>
      <p:sp>
        <p:nvSpPr>
          <p:cNvPr id="3" name="Footer Placeholder 2">
            <a:extLst>
              <a:ext uri="{FF2B5EF4-FFF2-40B4-BE49-F238E27FC236}">
                <a16:creationId xmlns:a16="http://schemas.microsoft.com/office/drawing/2014/main" id="{755568CC-9340-FB4D-D774-0224F55CDF2D}"/>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86923F8D-671F-CAAF-7651-2C5F60D88665}"/>
              </a:ext>
            </a:extLst>
          </p:cNvPr>
          <p:cNvSpPr>
            <a:spLocks noGrp="1"/>
          </p:cNvSpPr>
          <p:nvPr>
            <p:ph type="sldNum" sz="quarter" idx="12"/>
          </p:nvPr>
        </p:nvSpPr>
        <p:spPr/>
        <p:txBody>
          <a:bodyPr/>
          <a:lstStyle/>
          <a:p>
            <a:fld id="{3BB20912-B61B-467F-A69B-01071E01DB7E}" type="slidenum">
              <a:rPr lang="en-US" smtClean="0"/>
              <a:pPr/>
              <a:t>13</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43542795-3D89-D255-3D9D-77C1CF41159E}"/>
              </a:ext>
            </a:extLst>
          </p:cNvPr>
          <p:cNvSpPr>
            <a:spLocks noGrp="1"/>
          </p:cNvSpPr>
          <p:nvPr>
            <p:ph type="dt" sz="half" idx="10"/>
          </p:nvPr>
        </p:nvSpPr>
        <p:spPr/>
        <p:txBody>
          <a:bodyPr/>
          <a:lstStyle/>
          <a:p>
            <a:r>
              <a:rPr lang="en-US" dirty="0">
                <a:latin typeface="StarTrek Film BT" panose="020E060402020B020907" pitchFamily="34" charset="0"/>
              </a:rPr>
              <a:t>14 MAR 2026  1400 HRS</a:t>
            </a:r>
          </a:p>
        </p:txBody>
      </p:sp>
      <p:pic>
        <p:nvPicPr>
          <p:cNvPr id="11" name="Picture 10">
            <a:extLst>
              <a:ext uri="{FF2B5EF4-FFF2-40B4-BE49-F238E27FC236}">
                <a16:creationId xmlns:a16="http://schemas.microsoft.com/office/drawing/2014/main" id="{57CACF7F-6D21-5D8B-A5F9-A53E555B6385}"/>
              </a:ext>
            </a:extLst>
          </p:cNvPr>
          <p:cNvPicPr>
            <a:picLocks noChangeAspect="1"/>
          </p:cNvPicPr>
          <p:nvPr/>
        </p:nvPicPr>
        <p:blipFill>
          <a:blip r:embed="rId3"/>
          <a:stretch>
            <a:fillRect/>
          </a:stretch>
        </p:blipFill>
        <p:spPr>
          <a:xfrm>
            <a:off x="685800" y="2276964"/>
            <a:ext cx="202343" cy="202343"/>
          </a:xfrm>
          <a:prstGeom prst="rect">
            <a:avLst/>
          </a:prstGeom>
        </p:spPr>
      </p:pic>
      <p:pic>
        <p:nvPicPr>
          <p:cNvPr id="13" name="Picture 12">
            <a:extLst>
              <a:ext uri="{FF2B5EF4-FFF2-40B4-BE49-F238E27FC236}">
                <a16:creationId xmlns:a16="http://schemas.microsoft.com/office/drawing/2014/main" id="{ADC89F62-F942-F219-5108-338D51DEEBA0}"/>
              </a:ext>
            </a:extLst>
          </p:cNvPr>
          <p:cNvPicPr>
            <a:picLocks noChangeAspect="1"/>
          </p:cNvPicPr>
          <p:nvPr/>
        </p:nvPicPr>
        <p:blipFill>
          <a:blip r:embed="rId3"/>
          <a:stretch>
            <a:fillRect/>
          </a:stretch>
        </p:blipFill>
        <p:spPr>
          <a:xfrm>
            <a:off x="685800" y="4045481"/>
            <a:ext cx="202343" cy="202343"/>
          </a:xfrm>
          <a:prstGeom prst="rect">
            <a:avLst/>
          </a:prstGeom>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83288615-EE93-D362-419B-259B05A19D1A}"/>
                  </a:ext>
                </a:extLst>
              </p:cNvPr>
              <p:cNvGraphicFramePr>
                <a:graphicFrameLocks noChangeAspect="1"/>
              </p:cNvGraphicFramePr>
              <p:nvPr>
                <p:extLst>
                  <p:ext uri="{D42A27DB-BD31-4B8C-83A1-F6EECF244321}">
                    <p14:modId xmlns:p14="http://schemas.microsoft.com/office/powerpoint/2010/main" val="1262033525"/>
                  </p:ext>
                </p:extLst>
              </p:nvPr>
            </p:nvGraphicFramePr>
            <p:xfrm>
              <a:off x="6930845" y="4352026"/>
              <a:ext cx="473493" cy="266340"/>
            </p:xfrm>
            <a:graphic>
              <a:graphicData uri="http://schemas.microsoft.com/office/powerpoint/2016/slidezoom">
                <pslz:sldZm>
                  <pslz:sldZmObj sldId="261" cId="2481647582">
                    <pslz:zmPr id="{4BECCAB3-6AFD-4884-A557-7AB5263E13CD}" returnToParent="0" transitionDur="1000">
                      <p166:blipFill xmlns:p166="http://schemas.microsoft.com/office/powerpoint/2016/6/main">
                        <a:blip r:embed="rId4"/>
                        <a:stretch>
                          <a:fillRect/>
                        </a:stretch>
                      </p166:blipFill>
                      <p166:spPr xmlns:p166="http://schemas.microsoft.com/office/powerpoint/2016/6/main">
                        <a:xfrm>
                          <a:off x="0" y="0"/>
                          <a:ext cx="473493" cy="266340"/>
                        </a:xfrm>
                        <a:prstGeom prst="rect">
                          <a:avLst/>
                        </a:prstGeom>
                        <a:ln w="3175">
                          <a:solidFill>
                            <a:prstClr val="ltGray"/>
                          </a:solid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83288615-EE93-D362-419B-259B05A19D1A}"/>
                  </a:ext>
                </a:extLst>
              </p:cNvPr>
              <p:cNvPicPr>
                <a:picLocks noGrp="1" noRot="1" noChangeAspect="1" noMove="1" noResize="1" noEditPoints="1" noAdjustHandles="1" noChangeArrowheads="1" noChangeShapeType="1"/>
              </p:cNvPicPr>
              <p:nvPr/>
            </p:nvPicPr>
            <p:blipFill>
              <a:blip r:embed="rId6"/>
              <a:stretch>
                <a:fillRect/>
              </a:stretch>
            </p:blipFill>
            <p:spPr>
              <a:xfrm>
                <a:off x="6930845" y="4352026"/>
                <a:ext cx="473493" cy="26634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6EDF3D54-AC50-C2E4-120C-E88F3186EDA6}"/>
                  </a:ext>
                </a:extLst>
              </p:cNvPr>
              <p:cNvGraphicFramePr>
                <a:graphicFrameLocks noChangeAspect="1"/>
              </p:cNvGraphicFramePr>
              <p:nvPr>
                <p:extLst>
                  <p:ext uri="{D42A27DB-BD31-4B8C-83A1-F6EECF244321}">
                    <p14:modId xmlns:p14="http://schemas.microsoft.com/office/powerpoint/2010/main" val="2344250269"/>
                  </p:ext>
                </p:extLst>
              </p:nvPr>
            </p:nvGraphicFramePr>
            <p:xfrm>
              <a:off x="2753744" y="4987579"/>
              <a:ext cx="473493" cy="266340"/>
            </p:xfrm>
            <a:graphic>
              <a:graphicData uri="http://schemas.microsoft.com/office/powerpoint/2016/slidezoom">
                <pslz:sldZm>
                  <pslz:sldZmObj sldId="302" cId="735526296">
                    <pslz:zmPr id="{7F378BA3-D445-421E-9529-62FA135D26FD}" returnToParent="0" transitionDur="1000">
                      <p166:blipFill xmlns:p166="http://schemas.microsoft.com/office/powerpoint/2016/6/main">
                        <a:blip r:embed="rId7"/>
                        <a:stretch>
                          <a:fillRect/>
                        </a:stretch>
                      </p166:blipFill>
                      <p166:spPr xmlns:p166="http://schemas.microsoft.com/office/powerpoint/2016/6/main">
                        <a:xfrm>
                          <a:off x="0" y="0"/>
                          <a:ext cx="473493" cy="266340"/>
                        </a:xfrm>
                        <a:prstGeom prst="rect">
                          <a:avLst/>
                        </a:prstGeom>
                        <a:ln w="3175">
                          <a:solidFill>
                            <a:prstClr val="ltGray"/>
                          </a:solidFill>
                        </a:ln>
                      </p166:spPr>
                    </pslz:zmPr>
                  </pslz:sldZmObj>
                </pslz:sldZm>
              </a:graphicData>
            </a:graphic>
          </p:graphicFrame>
        </mc:Choice>
        <mc:Fallback xmlns="">
          <p:pic>
            <p:nvPicPr>
              <p:cNvPr id="9" name="Slide Zoom 8">
                <a:hlinkClick r:id="rId8" action="ppaction://hlinksldjump"/>
                <a:extLst>
                  <a:ext uri="{FF2B5EF4-FFF2-40B4-BE49-F238E27FC236}">
                    <a16:creationId xmlns:a16="http://schemas.microsoft.com/office/drawing/2014/main" id="{6EDF3D54-AC50-C2E4-120C-E88F3186EDA6}"/>
                  </a:ext>
                </a:extLst>
              </p:cNvPr>
              <p:cNvPicPr>
                <a:picLocks noGrp="1" noRot="1" noChangeAspect="1" noMove="1" noResize="1" noEditPoints="1" noAdjustHandles="1" noChangeArrowheads="1" noChangeShapeType="1"/>
              </p:cNvPicPr>
              <p:nvPr/>
            </p:nvPicPr>
            <p:blipFill>
              <a:blip r:embed="rId9"/>
              <a:stretch>
                <a:fillRect/>
              </a:stretch>
            </p:blipFill>
            <p:spPr>
              <a:xfrm>
                <a:off x="2753744" y="4987579"/>
                <a:ext cx="473493" cy="266340"/>
              </a:xfrm>
              <a:prstGeom prst="rect">
                <a:avLst/>
              </a:prstGeom>
              <a:ln w="3175">
                <a:solidFill>
                  <a:prstClr val="ltGray"/>
                </a:solidFill>
              </a:ln>
            </p:spPr>
          </p:pic>
        </mc:Fallback>
      </mc:AlternateContent>
    </p:spTree>
    <p:extLst>
      <p:ext uri="{BB962C8B-B14F-4D97-AF65-F5344CB8AC3E}">
        <p14:creationId xmlns:p14="http://schemas.microsoft.com/office/powerpoint/2010/main" val="303519362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500"/>
                                        <p:tgtEl>
                                          <p:spTgt spid="4">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wipe(left)">
                                      <p:cBhvr>
                                        <p:cTn id="31" dur="500"/>
                                        <p:tgtEl>
                                          <p:spTgt spid="4">
                                            <p:txEl>
                                              <p:pRg st="5" end="5"/>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500"/>
                                        <p:tgtEl>
                                          <p:spTgt spid="4">
                                            <p:txEl>
                                              <p:pRg st="6" end="6"/>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wipe(left)">
                                      <p:cBhvr>
                                        <p:cTn id="38" dur="500"/>
                                        <p:tgtEl>
                                          <p:spTgt spid="4">
                                            <p:txEl>
                                              <p:pRg st="7" end="7"/>
                                            </p:txEl>
                                          </p:spTgt>
                                        </p:tgtEl>
                                      </p:cBhvr>
                                    </p:animEffect>
                                  </p:childTnLst>
                                </p:cTn>
                              </p:par>
                            </p:childTnLst>
                          </p:cTn>
                        </p:par>
                        <p:par>
                          <p:cTn id="39" fill="hold">
                            <p:stCondLst>
                              <p:cond delay="1000"/>
                            </p:stCondLst>
                            <p:childTnLst>
                              <p:par>
                                <p:cTn id="40" presetID="6" presetClass="entr" presetSubtype="32"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out)">
                                      <p:cBhvr>
                                        <p:cTn id="42" dur="500"/>
                                        <p:tgtEl>
                                          <p:spTgt spid="8"/>
                                        </p:tgtEl>
                                      </p:cBhvr>
                                    </p:animEffect>
                                  </p:childTnLst>
                                </p:cTn>
                              </p:par>
                            </p:childTnLst>
                          </p:cTn>
                        </p:par>
                        <p:par>
                          <p:cTn id="43" fill="hold">
                            <p:stCondLst>
                              <p:cond delay="1500"/>
                            </p:stCondLst>
                            <p:childTnLst>
                              <p:par>
                                <p:cTn id="44" presetID="6" presetClass="entr" presetSubtype="32"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ou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2065-7EF8-997A-6F53-B0135EB40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33B-C0CE-39E3-BE53-DD32BDD29CA4}"/>
              </a:ext>
            </a:extLst>
          </p:cNvPr>
          <p:cNvSpPr>
            <a:spLocks noGrp="1"/>
          </p:cNvSpPr>
          <p:nvPr>
            <p:ph type="title"/>
          </p:nvPr>
        </p:nvSpPr>
        <p:spPr/>
        <p:txBody>
          <a:bodyPr/>
          <a:lstStyle/>
          <a:p>
            <a:r>
              <a:rPr lang="en-US" dirty="0">
                <a:latin typeface="Starfleet BdEx BT" panose="04020807030B02040304" pitchFamily="82" charset="0"/>
              </a:rPr>
              <a:t>Good of the Order</a:t>
            </a:r>
          </a:p>
        </p:txBody>
      </p:sp>
      <p:sp>
        <p:nvSpPr>
          <p:cNvPr id="4" name="Content Placeholder 3">
            <a:extLst>
              <a:ext uri="{FF2B5EF4-FFF2-40B4-BE49-F238E27FC236}">
                <a16:creationId xmlns:a16="http://schemas.microsoft.com/office/drawing/2014/main" id="{540F4724-258D-F94E-7BB4-C7C62E9478F4}"/>
              </a:ext>
            </a:extLst>
          </p:cNvPr>
          <p:cNvSpPr>
            <a:spLocks noGrp="1"/>
          </p:cNvSpPr>
          <p:nvPr>
            <p:ph idx="1"/>
          </p:nvPr>
        </p:nvSpPr>
        <p:spPr>
          <a:xfrm>
            <a:off x="685800" y="2194560"/>
            <a:ext cx="4277458" cy="4024125"/>
          </a:xfrm>
        </p:spPr>
        <p:txBody>
          <a:bodyPr>
            <a:normAutofit lnSpcReduction="10000"/>
          </a:bodyPr>
          <a:lstStyle/>
          <a:p>
            <a:pPr>
              <a:buClr>
                <a:schemeClr val="bg1"/>
              </a:buClr>
            </a:pPr>
            <a:r>
              <a:rPr lang="en-US" dirty="0">
                <a:latin typeface="StarTrek Film BT" panose="020E060402020B020907" pitchFamily="34" charset="0"/>
              </a:rPr>
              <a:t>Darth Rickover Award</a:t>
            </a:r>
          </a:p>
          <a:p>
            <a:pPr lvl="1"/>
            <a:r>
              <a:rPr lang="en-US" dirty="0"/>
              <a:t>Brian Rieck</a:t>
            </a:r>
          </a:p>
          <a:p>
            <a:pPr lvl="1"/>
            <a:r>
              <a:rPr lang="en-US" dirty="0">
                <a:latin typeface="StarTrek Film BT" panose="020E060402020B020907" pitchFamily="34" charset="0"/>
              </a:rPr>
              <a:t>For professional achievement in the scouting and recruiting of new members for USSVI and the Appalachian Base, exceptional results in building a new base to nearly 30 members in three months, and for going above and beyond the call to duty in developing relationships that reflect highly on our organization and the ideals it espouses. </a:t>
            </a:r>
          </a:p>
        </p:txBody>
      </p:sp>
      <p:sp>
        <p:nvSpPr>
          <p:cNvPr id="3" name="Footer Placeholder 2">
            <a:extLst>
              <a:ext uri="{FF2B5EF4-FFF2-40B4-BE49-F238E27FC236}">
                <a16:creationId xmlns:a16="http://schemas.microsoft.com/office/drawing/2014/main" id="{24E6BBAB-D8D6-EB7B-3B65-8C9AB4EBEF28}"/>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D3B25B44-2071-35AF-BEED-DFC0357CC54F}"/>
              </a:ext>
            </a:extLst>
          </p:cNvPr>
          <p:cNvSpPr>
            <a:spLocks noGrp="1"/>
          </p:cNvSpPr>
          <p:nvPr>
            <p:ph type="sldNum" sz="quarter" idx="12"/>
          </p:nvPr>
        </p:nvSpPr>
        <p:spPr/>
        <p:txBody>
          <a:bodyPr/>
          <a:lstStyle/>
          <a:p>
            <a:fld id="{3BB20912-B61B-467F-A69B-01071E01DB7E}" type="slidenum">
              <a:rPr lang="en-US" smtClean="0"/>
              <a:pPr/>
              <a:t>14</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1311D732-BACD-729D-873A-02628DD72137}"/>
              </a:ext>
            </a:extLst>
          </p:cNvPr>
          <p:cNvSpPr>
            <a:spLocks noGrp="1"/>
          </p:cNvSpPr>
          <p:nvPr>
            <p:ph type="dt" sz="half" idx="10"/>
          </p:nvPr>
        </p:nvSpPr>
        <p:spPr/>
        <p:txBody>
          <a:bodyPr/>
          <a:lstStyle/>
          <a:p>
            <a:r>
              <a:rPr lang="en-US" dirty="0">
                <a:latin typeface="StarTrek Film BT" panose="020E060402020B020907" pitchFamily="34" charset="0"/>
              </a:rPr>
              <a:t>14 MAR 2026  1400 HRS</a:t>
            </a:r>
          </a:p>
        </p:txBody>
      </p:sp>
      <p:pic>
        <p:nvPicPr>
          <p:cNvPr id="11" name="Picture 10">
            <a:extLst>
              <a:ext uri="{FF2B5EF4-FFF2-40B4-BE49-F238E27FC236}">
                <a16:creationId xmlns:a16="http://schemas.microsoft.com/office/drawing/2014/main" id="{BDFE9715-7BBD-A30D-FDC3-77D0091BFA0B}"/>
              </a:ext>
            </a:extLst>
          </p:cNvPr>
          <p:cNvPicPr>
            <a:picLocks noChangeAspect="1"/>
          </p:cNvPicPr>
          <p:nvPr/>
        </p:nvPicPr>
        <p:blipFill>
          <a:blip r:embed="rId3"/>
          <a:stretch>
            <a:fillRect/>
          </a:stretch>
        </p:blipFill>
        <p:spPr>
          <a:xfrm>
            <a:off x="685800" y="2276964"/>
            <a:ext cx="202343" cy="202343"/>
          </a:xfrm>
          <a:prstGeom prst="rect">
            <a:avLst/>
          </a:prstGeom>
        </p:spPr>
      </p:pic>
      <p:pic>
        <p:nvPicPr>
          <p:cNvPr id="10" name="Picture 9">
            <a:extLst>
              <a:ext uri="{FF2B5EF4-FFF2-40B4-BE49-F238E27FC236}">
                <a16:creationId xmlns:a16="http://schemas.microsoft.com/office/drawing/2014/main" id="{F0A1AA5A-214D-C613-9753-2B68576A041F}"/>
              </a:ext>
            </a:extLst>
          </p:cNvPr>
          <p:cNvPicPr>
            <a:picLocks noChangeAspect="1"/>
          </p:cNvPicPr>
          <p:nvPr/>
        </p:nvPicPr>
        <p:blipFill>
          <a:blip r:embed="rId4"/>
          <a:stretch>
            <a:fillRect/>
          </a:stretch>
        </p:blipFill>
        <p:spPr>
          <a:xfrm>
            <a:off x="5341327" y="1855177"/>
            <a:ext cx="3147646" cy="3147646"/>
          </a:xfrm>
          <a:prstGeom prst="rect">
            <a:avLst/>
          </a:prstGeom>
        </p:spPr>
      </p:pic>
      <p:pic>
        <p:nvPicPr>
          <p:cNvPr id="14" name="Picture 13">
            <a:extLst>
              <a:ext uri="{FF2B5EF4-FFF2-40B4-BE49-F238E27FC236}">
                <a16:creationId xmlns:a16="http://schemas.microsoft.com/office/drawing/2014/main" id="{2AC80874-31C1-99BF-D17B-74D5FFC1CCDF}"/>
              </a:ext>
            </a:extLst>
          </p:cNvPr>
          <p:cNvPicPr>
            <a:picLocks noChangeAspect="1"/>
          </p:cNvPicPr>
          <p:nvPr/>
        </p:nvPicPr>
        <p:blipFill>
          <a:blip r:embed="rId5"/>
          <a:stretch>
            <a:fillRect/>
          </a:stretch>
        </p:blipFill>
        <p:spPr>
          <a:xfrm>
            <a:off x="8269034" y="2751992"/>
            <a:ext cx="3516100" cy="3466693"/>
          </a:xfrm>
          <a:prstGeom prst="rect">
            <a:avLst/>
          </a:prstGeom>
        </p:spPr>
      </p:pic>
    </p:spTree>
    <p:extLst>
      <p:ext uri="{BB962C8B-B14F-4D97-AF65-F5344CB8AC3E}">
        <p14:creationId xmlns:p14="http://schemas.microsoft.com/office/powerpoint/2010/main" val="332823279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E4E4-0A67-A00D-49C7-0067B974E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395AE-258E-D4DB-2423-42F01E05B3DD}"/>
              </a:ext>
            </a:extLst>
          </p:cNvPr>
          <p:cNvSpPr>
            <a:spLocks noGrp="1"/>
          </p:cNvSpPr>
          <p:nvPr>
            <p:ph type="title"/>
          </p:nvPr>
        </p:nvSpPr>
        <p:spPr/>
        <p:txBody>
          <a:bodyPr/>
          <a:lstStyle/>
          <a:p>
            <a:r>
              <a:rPr lang="en-US" dirty="0"/>
              <a:t>Benediction</a:t>
            </a:r>
          </a:p>
        </p:txBody>
      </p:sp>
      <p:sp>
        <p:nvSpPr>
          <p:cNvPr id="3" name="Date Placeholder 2">
            <a:extLst>
              <a:ext uri="{FF2B5EF4-FFF2-40B4-BE49-F238E27FC236}">
                <a16:creationId xmlns:a16="http://schemas.microsoft.com/office/drawing/2014/main" id="{13D1F86B-8DA3-EF89-9680-882DB3A1738F}"/>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487B2CCC-7D9A-00E3-DD8B-37F7D343D00B}"/>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6546F5A2-424D-02D4-252D-8C34B75F4BF9}"/>
              </a:ext>
            </a:extLst>
          </p:cNvPr>
          <p:cNvSpPr>
            <a:spLocks noGrp="1"/>
          </p:cNvSpPr>
          <p:nvPr>
            <p:ph type="sldNum" sz="quarter" idx="12"/>
          </p:nvPr>
        </p:nvSpPr>
        <p:spPr/>
        <p:txBody>
          <a:bodyPr/>
          <a:lstStyle/>
          <a:p>
            <a:fld id="{3BB20912-B61B-467F-A69B-01071E01DB7E}" type="slidenum">
              <a:rPr lang="en-US" smtClean="0"/>
              <a:t>15</a:t>
            </a:fld>
            <a:endParaRPr lang="en-US"/>
          </a:p>
        </p:txBody>
      </p:sp>
      <p:sp>
        <p:nvSpPr>
          <p:cNvPr id="8" name="TextBox 7">
            <a:extLst>
              <a:ext uri="{FF2B5EF4-FFF2-40B4-BE49-F238E27FC236}">
                <a16:creationId xmlns:a16="http://schemas.microsoft.com/office/drawing/2014/main" id="{63D4E59B-530C-1A96-44AD-0C0A439A18D2}"/>
              </a:ext>
            </a:extLst>
          </p:cNvPr>
          <p:cNvSpPr txBox="1"/>
          <p:nvPr/>
        </p:nvSpPr>
        <p:spPr>
          <a:xfrm>
            <a:off x="685800" y="2057401"/>
            <a:ext cx="10820400" cy="2677656"/>
          </a:xfrm>
          <a:prstGeom prst="rect">
            <a:avLst/>
          </a:prstGeom>
          <a:noFill/>
        </p:spPr>
        <p:txBody>
          <a:bodyPr wrap="square" rtlCol="0">
            <a:spAutoFit/>
          </a:bodyPr>
          <a:lstStyle/>
          <a:p>
            <a:r>
              <a:rPr lang="en-US" sz="2800" b="1" dirty="0">
                <a:solidFill>
                  <a:srgbClr val="0070C0"/>
                </a:solidFill>
                <a:latin typeface="StarTrek Film BT" panose="020E060402020B020907" pitchFamily="34" charset="0"/>
              </a:rPr>
              <a:t>Heavenly Father</a:t>
            </a:r>
            <a:r>
              <a:rPr lang="en-US" sz="2800" dirty="0">
                <a:solidFill>
                  <a:srgbClr val="0070C0"/>
                </a:solidFill>
                <a:latin typeface="StarTrek Film BT" panose="020E060402020B020907" pitchFamily="34" charset="0"/>
              </a:rPr>
              <a:t>: </a:t>
            </a:r>
          </a:p>
          <a:p>
            <a:r>
              <a:rPr lang="en-US" sz="2800" dirty="0">
                <a:solidFill>
                  <a:srgbClr val="0070C0"/>
                </a:solidFill>
                <a:latin typeface="StarTrek Film BT" panose="020E060402020B020907" pitchFamily="34" charset="0"/>
              </a:rPr>
              <a:t>We are grateful for the privilege of this meeting and serving You. We ask Your protection upon our shipmates who defend and protect us on land and at sea. Grant us safe passage home and set our hearts on fire with the motivation to forward Your mission until we meet again. </a:t>
            </a:r>
            <a:r>
              <a:rPr lang="en-US" sz="2800" b="1" dirty="0">
                <a:solidFill>
                  <a:srgbClr val="0070C0"/>
                </a:solidFill>
                <a:latin typeface="StarTrek Film BT" panose="020E060402020B020907" pitchFamily="34" charset="0"/>
              </a:rPr>
              <a:t>Amen</a:t>
            </a:r>
            <a:r>
              <a:rPr lang="en-US" sz="2800" dirty="0">
                <a:solidFill>
                  <a:srgbClr val="0070C0"/>
                </a:solidFill>
                <a:latin typeface="StarTrek Film BT" panose="020E060402020B020907" pitchFamily="34" charset="0"/>
              </a:rPr>
              <a:t>!</a:t>
            </a:r>
          </a:p>
        </p:txBody>
      </p:sp>
    </p:spTree>
    <p:extLst>
      <p:ext uri="{BB962C8B-B14F-4D97-AF65-F5344CB8AC3E}">
        <p14:creationId xmlns:p14="http://schemas.microsoft.com/office/powerpoint/2010/main" val="423808961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93E9D3-B656-FB45-904E-32C6D1CA6C15}"/>
              </a:ext>
            </a:extLst>
          </p:cNvPr>
          <p:cNvSpPr>
            <a:spLocks noGrp="1"/>
          </p:cNvSpPr>
          <p:nvPr>
            <p:ph type="title"/>
          </p:nvPr>
        </p:nvSpPr>
        <p:spPr/>
        <p:txBody>
          <a:bodyPr/>
          <a:lstStyle/>
          <a:p>
            <a:r>
              <a:rPr lang="en-US" dirty="0"/>
              <a:t>Adjourned</a:t>
            </a:r>
          </a:p>
        </p:txBody>
      </p:sp>
      <p:sp>
        <p:nvSpPr>
          <p:cNvPr id="10" name="Text Placeholder 9">
            <a:extLst>
              <a:ext uri="{FF2B5EF4-FFF2-40B4-BE49-F238E27FC236}">
                <a16:creationId xmlns:a16="http://schemas.microsoft.com/office/drawing/2014/main" id="{B1E645EA-DDDA-C79C-918E-4B778C03F53B}"/>
              </a:ext>
            </a:extLst>
          </p:cNvPr>
          <p:cNvSpPr>
            <a:spLocks noGrp="1"/>
          </p:cNvSpPr>
          <p:nvPr>
            <p:ph type="body" sz="half" idx="2"/>
          </p:nvPr>
        </p:nvSpPr>
        <p:spPr/>
        <p:txBody>
          <a:bodyPr>
            <a:normAutofit lnSpcReduction="10000"/>
          </a:bodyPr>
          <a:lstStyle/>
          <a:p>
            <a:r>
              <a:rPr lang="en-US" b="1" dirty="0">
                <a:solidFill>
                  <a:srgbClr val="FFFF00"/>
                </a:solidFill>
                <a:effectLst>
                  <a:glow rad="228600">
                    <a:schemeClr val="accent5">
                      <a:satMod val="175000"/>
                      <a:alpha val="40000"/>
                    </a:schemeClr>
                  </a:glow>
                </a:effectLst>
              </a:rPr>
              <a:t>Next Meeting</a:t>
            </a:r>
          </a:p>
          <a:p>
            <a:r>
              <a:rPr lang="en-US" dirty="0"/>
              <a:t>09 MAY 2026  1400 HRS</a:t>
            </a:r>
          </a:p>
          <a:p>
            <a:r>
              <a:rPr lang="en-US" dirty="0"/>
              <a:t>AmVets Post 5, Bristol, VA</a:t>
            </a:r>
          </a:p>
        </p:txBody>
      </p:sp>
      <p:sp>
        <p:nvSpPr>
          <p:cNvPr id="6" name="Slide Number Placeholder 5">
            <a:extLst>
              <a:ext uri="{FF2B5EF4-FFF2-40B4-BE49-F238E27FC236}">
                <a16:creationId xmlns:a16="http://schemas.microsoft.com/office/drawing/2014/main" id="{E22E0A6E-47F8-232B-0E43-D66AB5E2CF3B}"/>
              </a:ext>
            </a:extLst>
          </p:cNvPr>
          <p:cNvSpPr>
            <a:spLocks noGrp="1"/>
          </p:cNvSpPr>
          <p:nvPr>
            <p:ph type="sldNum" sz="quarter" idx="12"/>
          </p:nvPr>
        </p:nvSpPr>
        <p:spPr/>
        <p:txBody>
          <a:bodyPr/>
          <a:lstStyle/>
          <a:p>
            <a:fld id="{3BB20912-B61B-467F-A69B-01071E01DB7E}" type="slidenum">
              <a:rPr lang="en-US" smtClean="0"/>
              <a:pPr/>
              <a:t>16</a:t>
            </a:fld>
            <a:endParaRPr lang="en-US">
              <a:latin typeface="StarTrek Film BT" panose="020E060402020B020907" pitchFamily="34" charset="0"/>
            </a:endParaRPr>
          </a:p>
        </p:txBody>
      </p:sp>
      <p:sp>
        <p:nvSpPr>
          <p:cNvPr id="11" name="TextBox 10">
            <a:extLst>
              <a:ext uri="{FF2B5EF4-FFF2-40B4-BE49-F238E27FC236}">
                <a16:creationId xmlns:a16="http://schemas.microsoft.com/office/drawing/2014/main" id="{2D4DB52F-E1A6-FBA2-7759-DF804F35E704}"/>
              </a:ext>
            </a:extLst>
          </p:cNvPr>
          <p:cNvSpPr txBox="1"/>
          <p:nvPr/>
        </p:nvSpPr>
        <p:spPr>
          <a:xfrm>
            <a:off x="1024467" y="4659979"/>
            <a:ext cx="10289076" cy="1292662"/>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Appalachian Base: 830 Minga Rd., Kingsport, TN 37663 | </a:t>
            </a:r>
            <a:r>
              <a:rPr lang="en-US" sz="1200" dirty="0">
                <a:solidFill>
                  <a:srgbClr val="92C3EA"/>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Appalachian.Base.USSVI@gmail.com</a:t>
            </a:r>
            <a:r>
              <a:rPr lang="en-US" sz="1200" dirty="0">
                <a:solidFill>
                  <a:srgbClr val="92C3EA"/>
                </a:solidFill>
                <a:latin typeface="Verdana" panose="020B0604030504040204" pitchFamily="34" charset="0"/>
                <a:ea typeface="Verdana" panose="020B0604030504040204" pitchFamily="34" charset="0"/>
              </a:rPr>
              <a:t> </a:t>
            </a:r>
            <a:r>
              <a:rPr lang="en-US" sz="1200" dirty="0">
                <a:latin typeface="Verdana" panose="020B0604030504040204" pitchFamily="34" charset="0"/>
                <a:ea typeface="Verdana" panose="020B0604030504040204" pitchFamily="34" charset="0"/>
              </a:rPr>
              <a:t>| (423) 398-1778</a:t>
            </a:r>
          </a:p>
          <a:p>
            <a:endParaRPr lang="en-US" sz="1100" dirty="0">
              <a:latin typeface="Verdana" panose="020B0604030504040204" pitchFamily="34" charset="0"/>
              <a:ea typeface="Verdana" panose="020B0604030504040204" pitchFamily="34" charset="0"/>
            </a:endParaRPr>
          </a:p>
          <a:p>
            <a:r>
              <a:rPr lang="en-US" sz="1100" dirty="0">
                <a:latin typeface="Verdana" panose="020B0604030504040204" pitchFamily="34" charset="0"/>
                <a:ea typeface="Verdana" panose="020B0604030504040204" pitchFamily="34" charset="0"/>
              </a:rPr>
              <a:t>Commander: Ron Bennett | </a:t>
            </a:r>
            <a:r>
              <a:rPr lang="en-US" sz="1100" dirty="0">
                <a:solidFill>
                  <a:schemeClr val="accent6">
                    <a:lumMod val="60000"/>
                    <a:lumOff val="40000"/>
                  </a:schemeClr>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R1Bennett@Outlook.com</a:t>
            </a:r>
            <a:r>
              <a:rPr lang="en-US" sz="1100" dirty="0">
                <a:latin typeface="Verdana" panose="020B0604030504040204" pitchFamily="34" charset="0"/>
                <a:ea typeface="Verdana" panose="020B0604030504040204" pitchFamily="34" charset="0"/>
              </a:rPr>
              <a:t> | (512) 535-1773 </a:t>
            </a:r>
          </a:p>
          <a:p>
            <a:r>
              <a:rPr lang="en-US" sz="1100" dirty="0">
                <a:latin typeface="Verdana" panose="020B0604030504040204" pitchFamily="34" charset="0"/>
                <a:ea typeface="Verdana" panose="020B0604030504040204" pitchFamily="34" charset="0"/>
              </a:rPr>
              <a:t>Vice Commander (PoC): Brian Rieck | </a:t>
            </a:r>
            <a:r>
              <a:rPr lang="en-US" sz="1100" dirty="0">
                <a:solidFill>
                  <a:schemeClr val="accent6">
                    <a:lumMod val="60000"/>
                    <a:lumOff val="40000"/>
                  </a:schemeClr>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SaxMusicGospel@Yahoo.com</a:t>
            </a:r>
            <a:r>
              <a:rPr lang="en-US" sz="1100" dirty="0">
                <a:solidFill>
                  <a:schemeClr val="accent6">
                    <a:lumMod val="60000"/>
                    <a:lumOff val="40000"/>
                  </a:schemeClr>
                </a:solidFill>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 (423) 384-4464</a:t>
            </a:r>
          </a:p>
          <a:p>
            <a:r>
              <a:rPr lang="en-US" sz="1100" dirty="0">
                <a:latin typeface="Verdana" panose="020B0604030504040204" pitchFamily="34" charset="0"/>
                <a:ea typeface="Verdana" panose="020B0604030504040204" pitchFamily="34" charset="0"/>
              </a:rPr>
              <a:t>Secretary (TOOLS): John Harmon | </a:t>
            </a:r>
            <a:r>
              <a:rPr lang="en-US" sz="1100" dirty="0">
                <a:solidFill>
                  <a:schemeClr val="accent6">
                    <a:lumMod val="60000"/>
                    <a:lumOff val="40000"/>
                  </a:schemeClr>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John@MarionCS.com</a:t>
            </a:r>
            <a:r>
              <a:rPr lang="en-US" sz="1100" dirty="0">
                <a:solidFill>
                  <a:schemeClr val="accent6">
                    <a:lumMod val="60000"/>
                    <a:lumOff val="40000"/>
                  </a:schemeClr>
                </a:solidFill>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 (276) 685-3601</a:t>
            </a:r>
          </a:p>
          <a:p>
            <a:r>
              <a:rPr lang="en-US" sz="1100" dirty="0">
                <a:latin typeface="Verdana" panose="020B0604030504040204" pitchFamily="34" charset="0"/>
                <a:ea typeface="Verdana" panose="020B0604030504040204" pitchFamily="34" charset="0"/>
              </a:rPr>
              <a:t>Treasurer: David Allen | </a:t>
            </a:r>
            <a:r>
              <a:rPr lang="en-US" sz="1100" dirty="0">
                <a:solidFill>
                  <a:schemeClr val="accent6">
                    <a:lumMod val="60000"/>
                    <a:lumOff val="40000"/>
                  </a:schemeClr>
                </a:solidFill>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DAllen3939@Gmail.com</a:t>
            </a:r>
            <a:r>
              <a:rPr lang="en-US" sz="1100" dirty="0">
                <a:solidFill>
                  <a:schemeClr val="accent6">
                    <a:lumMod val="60000"/>
                    <a:lumOff val="40000"/>
                  </a:schemeClr>
                </a:solidFill>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 (541) 244-0209</a:t>
            </a:r>
          </a:p>
          <a:p>
            <a:r>
              <a:rPr lang="en-US" sz="1100" dirty="0">
                <a:latin typeface="Verdana" panose="020B0604030504040204" pitchFamily="34" charset="0"/>
                <a:ea typeface="Verdana" panose="020B0604030504040204" pitchFamily="34" charset="0"/>
              </a:rPr>
              <a:t>Chaplain: Jes Sutton | </a:t>
            </a:r>
            <a:r>
              <a:rPr lang="en-US" sz="1100" dirty="0">
                <a:solidFill>
                  <a:srgbClr val="92C3EA"/>
                </a:solidFill>
                <a:latin typeface="Verdana" panose="020B0604030504040204" pitchFamily="34" charset="0"/>
                <a:ea typeface="Verdana" panose="020B0604030504040204" pitchFamily="34" charset="0"/>
                <a:hlinkClick r:id="rId8">
                  <a:extLst>
                    <a:ext uri="{A12FA001-AC4F-418D-AE19-62706E023703}">
                      <ahyp:hlinkClr xmlns:ahyp="http://schemas.microsoft.com/office/drawing/2018/hyperlinkcolor" val="tx"/>
                    </a:ext>
                  </a:extLst>
                </a:hlinkClick>
              </a:rPr>
              <a:t>JesSutton@Hotmail.com</a:t>
            </a:r>
            <a:r>
              <a:rPr lang="en-US" sz="1100" dirty="0">
                <a:solidFill>
                  <a:srgbClr val="92C3EA"/>
                </a:solidFill>
                <a:latin typeface="Verdana" panose="020B0604030504040204" pitchFamily="34" charset="0"/>
                <a:ea typeface="Verdana" panose="020B0604030504040204" pitchFamily="34" charset="0"/>
              </a:rPr>
              <a:t> </a:t>
            </a:r>
            <a:r>
              <a:rPr lang="en-US" sz="1100" dirty="0">
                <a:latin typeface="Verdana" panose="020B0604030504040204" pitchFamily="34" charset="0"/>
                <a:ea typeface="Verdana" panose="020B0604030504040204" pitchFamily="34" charset="0"/>
              </a:rPr>
              <a:t>| (423) 342-7169</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7999245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FED066-DCC2-B887-AE47-9287FE3136F5}"/>
              </a:ext>
            </a:extLst>
          </p:cNvPr>
          <p:cNvSpPr>
            <a:spLocks noGrp="1"/>
          </p:cNvSpPr>
          <p:nvPr>
            <p:ph type="title"/>
          </p:nvPr>
        </p:nvSpPr>
        <p:spPr/>
        <p:txBody>
          <a:bodyPr/>
          <a:lstStyle/>
          <a:p>
            <a:r>
              <a:rPr lang="en-US" dirty="0"/>
              <a:t>Appendix</a:t>
            </a:r>
          </a:p>
        </p:txBody>
      </p:sp>
      <p:sp>
        <p:nvSpPr>
          <p:cNvPr id="8" name="Text Placeholder 7">
            <a:extLst>
              <a:ext uri="{FF2B5EF4-FFF2-40B4-BE49-F238E27FC236}">
                <a16:creationId xmlns:a16="http://schemas.microsoft.com/office/drawing/2014/main" id="{A80A6279-5915-0ADA-3EC4-15CA296FD073}"/>
              </a:ext>
            </a:extLst>
          </p:cNvPr>
          <p:cNvSpPr>
            <a:spLocks noGrp="1"/>
          </p:cNvSpPr>
          <p:nvPr>
            <p:ph type="body" idx="1"/>
          </p:nvPr>
        </p:nvSpPr>
        <p:spPr/>
        <p:txBody>
          <a:bodyPr/>
          <a:lstStyle/>
          <a:p>
            <a:r>
              <a:rPr lang="en-US" dirty="0">
                <a:solidFill>
                  <a:srgbClr val="00B0F0"/>
                </a:solidFill>
              </a:rPr>
              <a:t>USSVI Appalachian Base Membership Meeting</a:t>
            </a:r>
          </a:p>
        </p:txBody>
      </p:sp>
      <p:sp>
        <p:nvSpPr>
          <p:cNvPr id="6" name="Slide Number Placeholder 5">
            <a:extLst>
              <a:ext uri="{FF2B5EF4-FFF2-40B4-BE49-F238E27FC236}">
                <a16:creationId xmlns:a16="http://schemas.microsoft.com/office/drawing/2014/main" id="{609E04E1-D5CA-1AE8-7332-43C47D51A706}"/>
              </a:ext>
            </a:extLst>
          </p:cNvPr>
          <p:cNvSpPr>
            <a:spLocks noGrp="1"/>
          </p:cNvSpPr>
          <p:nvPr>
            <p:ph type="sldNum" sz="quarter" idx="12"/>
          </p:nvPr>
        </p:nvSpPr>
        <p:spPr/>
        <p:txBody>
          <a:bodyPr/>
          <a:lstStyle/>
          <a:p>
            <a:fld id="{3BB20912-B61B-467F-A69B-01071E01DB7E}" type="slidenum">
              <a:rPr lang="en-US" smtClean="0"/>
              <a:t>17</a:t>
            </a:fld>
            <a:endParaRPr lang="en-US"/>
          </a:p>
        </p:txBody>
      </p:sp>
    </p:spTree>
    <p:extLst>
      <p:ext uri="{BB962C8B-B14F-4D97-AF65-F5344CB8AC3E}">
        <p14:creationId xmlns:p14="http://schemas.microsoft.com/office/powerpoint/2010/main" val="169313534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8E451-8745-3FE1-364E-017A1BB1A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64E33-6189-A921-DF3B-739A38182233}"/>
              </a:ext>
            </a:extLst>
          </p:cNvPr>
          <p:cNvSpPr>
            <a:spLocks noGrp="1"/>
          </p:cNvSpPr>
          <p:nvPr>
            <p:ph type="title"/>
          </p:nvPr>
        </p:nvSpPr>
        <p:spPr/>
        <p:txBody>
          <a:bodyPr/>
          <a:lstStyle/>
          <a:p>
            <a:r>
              <a:rPr lang="en-US" dirty="0"/>
              <a:t>Zoom Protocols</a:t>
            </a:r>
          </a:p>
        </p:txBody>
      </p:sp>
      <p:sp>
        <p:nvSpPr>
          <p:cNvPr id="3" name="Date Placeholder 2">
            <a:extLst>
              <a:ext uri="{FF2B5EF4-FFF2-40B4-BE49-F238E27FC236}">
                <a16:creationId xmlns:a16="http://schemas.microsoft.com/office/drawing/2014/main" id="{6169CFB3-45A3-7B7F-E8DF-29E81A69198E}"/>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6AC81232-D0E1-72FA-F2D2-72A3B532C905}"/>
              </a:ext>
            </a:extLst>
          </p:cNvPr>
          <p:cNvSpPr>
            <a:spLocks noGrp="1"/>
          </p:cNvSpPr>
          <p:nvPr>
            <p:ph type="ftr" sz="quarter" idx="11"/>
          </p:nvPr>
        </p:nvSpPr>
        <p:spPr/>
        <p:txBody>
          <a:bodyPr/>
          <a:lstStyle/>
          <a:p>
            <a:r>
              <a:rPr lang="en-US" dirty="0"/>
              <a:t>USSVI Appalachian Base Membership Meeting</a:t>
            </a:r>
          </a:p>
        </p:txBody>
      </p:sp>
      <p:sp>
        <p:nvSpPr>
          <p:cNvPr id="5" name="Slide Number Placeholder 4">
            <a:extLst>
              <a:ext uri="{FF2B5EF4-FFF2-40B4-BE49-F238E27FC236}">
                <a16:creationId xmlns:a16="http://schemas.microsoft.com/office/drawing/2014/main" id="{48317648-B270-CC45-A3C1-E0914B21E5DE}"/>
              </a:ext>
            </a:extLst>
          </p:cNvPr>
          <p:cNvSpPr>
            <a:spLocks noGrp="1"/>
          </p:cNvSpPr>
          <p:nvPr>
            <p:ph type="sldNum" sz="quarter" idx="12"/>
          </p:nvPr>
        </p:nvSpPr>
        <p:spPr/>
        <p:txBody>
          <a:bodyPr/>
          <a:lstStyle/>
          <a:p>
            <a:fld id="{3BB20912-B61B-467F-A69B-01071E01DB7E}" type="slidenum">
              <a:rPr lang="en-US" smtClean="0"/>
              <a:t>18</a:t>
            </a:fld>
            <a:endParaRPr lang="en-US"/>
          </a:p>
        </p:txBody>
      </p:sp>
      <p:sp>
        <p:nvSpPr>
          <p:cNvPr id="6" name="Content Placeholder 3">
            <a:extLst>
              <a:ext uri="{FF2B5EF4-FFF2-40B4-BE49-F238E27FC236}">
                <a16:creationId xmlns:a16="http://schemas.microsoft.com/office/drawing/2014/main" id="{74F23F65-F4D4-2CC9-DB6B-19C741AE9AE7}"/>
              </a:ext>
            </a:extLst>
          </p:cNvPr>
          <p:cNvSpPr txBox="1">
            <a:spLocks/>
          </p:cNvSpPr>
          <p:nvPr/>
        </p:nvSpPr>
        <p:spPr>
          <a:xfrm>
            <a:off x="685799" y="2194560"/>
            <a:ext cx="10705382"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B0F0"/>
                </a:solidFill>
                <a:latin typeface="StarTrek Film BT" panose="020E060402020B020907"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F0"/>
                </a:solidFill>
                <a:latin typeface="StarTrek Film BT" panose="020E060402020B020907"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B0F0"/>
                </a:solidFill>
                <a:latin typeface="StarTrek Film BT" panose="020E060402020B020907"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B0F0"/>
                </a:solidFill>
                <a:latin typeface="StarTrek Film BT" panose="020E060402020B020907"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B0F0"/>
                </a:solidFill>
                <a:latin typeface="StarTrek Film BT" panose="020E060402020B020907"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Remote Attendees will see just the presentation and are muted during the meeting</a:t>
            </a:r>
          </a:p>
          <a:p>
            <a:r>
              <a:rPr lang="en-US" dirty="0"/>
              <a:t>Cannot participate in ice breakers, 50/50, or other in-person activities</a:t>
            </a:r>
          </a:p>
          <a:p>
            <a:r>
              <a:rPr lang="en-US" dirty="0"/>
              <a:t>Making a Motion, Point of Order, Question, or Discussion (Members Only)</a:t>
            </a:r>
          </a:p>
          <a:p>
            <a:pPr lvl="1"/>
            <a:r>
              <a:rPr lang="en-US" dirty="0"/>
              <a:t>Raise Zoom hand – Secretary will monitor, proxy the request to have the floor, and unmute when the Commander gives them the floor</a:t>
            </a:r>
          </a:p>
          <a:p>
            <a:pPr lvl="1"/>
            <a:r>
              <a:rPr lang="en-US" dirty="0"/>
              <a:t>The remote member will state their motion, ask their question, or participate in a discussion</a:t>
            </a:r>
          </a:p>
          <a:p>
            <a:pPr lvl="1"/>
            <a:r>
              <a:rPr lang="en-US" dirty="0"/>
              <a:t>Secretary will mute them upon giving up the floor</a:t>
            </a:r>
          </a:p>
          <a:p>
            <a:r>
              <a:rPr lang="en-US" dirty="0"/>
              <a:t>Voting (Members Only)</a:t>
            </a:r>
          </a:p>
          <a:p>
            <a:pPr lvl="1"/>
            <a:r>
              <a:rPr lang="en-US" dirty="0"/>
              <a:t>When voting in the affirmative, raise Zoom hand when Commander asks for Ayes; similarly, when voting in the negative</a:t>
            </a:r>
          </a:p>
          <a:p>
            <a:pPr lvl="1"/>
            <a:r>
              <a:rPr lang="en-US" dirty="0"/>
              <a:t>Secretary will count votes from remote members and report to the Commander</a:t>
            </a:r>
          </a:p>
          <a:p>
            <a:endParaRPr lang="en-US" dirty="0"/>
          </a:p>
        </p:txBody>
      </p:sp>
    </p:spTree>
    <p:extLst>
      <p:ext uri="{BB962C8B-B14F-4D97-AF65-F5344CB8AC3E}">
        <p14:creationId xmlns:p14="http://schemas.microsoft.com/office/powerpoint/2010/main" val="361751744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BEF5FF-1EFA-3439-2B26-27E27260A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FFCC1-4DBF-2D6E-B3B9-5337C41FA31C}"/>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765684A8-92F0-2681-5003-ACA179165DF9}"/>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96CD0F9D-94F1-84E3-5EC7-1EF861BBE214}"/>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DCF54C0C-3B6B-6C68-AF0A-F2FB30BC156F}"/>
              </a:ext>
            </a:extLst>
          </p:cNvPr>
          <p:cNvSpPr>
            <a:spLocks noGrp="1"/>
          </p:cNvSpPr>
          <p:nvPr>
            <p:ph type="sldNum" sz="quarter" idx="12"/>
          </p:nvPr>
        </p:nvSpPr>
        <p:spPr/>
        <p:txBody>
          <a:bodyPr/>
          <a:lstStyle/>
          <a:p>
            <a:fld id="{3BB20912-B61B-467F-A69B-01071E01DB7E}" type="slidenum">
              <a:rPr lang="en-US" smtClean="0"/>
              <a:t>19</a:t>
            </a:fld>
            <a:endParaRPr lang="en-US"/>
          </a:p>
        </p:txBody>
      </p:sp>
      <p:graphicFrame>
        <p:nvGraphicFramePr>
          <p:cNvPr id="7" name="Table 6">
            <a:extLst>
              <a:ext uri="{FF2B5EF4-FFF2-40B4-BE49-F238E27FC236}">
                <a16:creationId xmlns:a16="http://schemas.microsoft.com/office/drawing/2014/main" id="{E6B44072-784C-ECFC-77E3-9A43A0551FCC}"/>
              </a:ext>
            </a:extLst>
          </p:cNvPr>
          <p:cNvGraphicFramePr>
            <a:graphicFrameLocks noGrp="1"/>
          </p:cNvGraphicFramePr>
          <p:nvPr>
            <p:extLst>
              <p:ext uri="{D42A27DB-BD31-4B8C-83A1-F6EECF244321}">
                <p14:modId xmlns:p14="http://schemas.microsoft.com/office/powerpoint/2010/main" val="3842471213"/>
              </p:ext>
            </p:extLst>
          </p:nvPr>
        </p:nvGraphicFramePr>
        <p:xfrm>
          <a:off x="784860" y="1775460"/>
          <a:ext cx="10622280" cy="2228118"/>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pPr algn="l"/>
                      <a:r>
                        <a:rPr lang="en-US" dirty="0"/>
                        <a:t>Date</a:t>
                      </a:r>
                    </a:p>
                  </a:txBody>
                  <a:tcPr/>
                </a:tc>
                <a:tc>
                  <a:txBody>
                    <a:bodyPr/>
                    <a:lstStyle/>
                    <a:p>
                      <a:r>
                        <a:rPr lang="en-US" dirty="0"/>
                        <a:t>Boat</a:t>
                      </a:r>
                    </a:p>
                  </a:txBody>
                  <a:tcPr/>
                </a:tc>
                <a:tc>
                  <a:txBody>
                    <a:bodyPr/>
                    <a:lstStyle/>
                    <a:p>
                      <a:pPr algn="l"/>
                      <a:r>
                        <a:rPr lang="en-US" dirty="0"/>
                        <a:t>Loss</a:t>
                      </a:r>
                    </a:p>
                  </a:txBody>
                  <a:tcPr/>
                </a:tc>
                <a:extLst>
                  <a:ext uri="{0D108BD9-81ED-4DB2-BD59-A6C34878D82A}">
                    <a16:rowId xmlns:a16="http://schemas.microsoft.com/office/drawing/2014/main" val="510293871"/>
                  </a:ext>
                </a:extLst>
              </a:tr>
              <a:tr h="371353">
                <a:tc>
                  <a:txBody>
                    <a:bodyPr/>
                    <a:lstStyle/>
                    <a:p>
                      <a:pPr algn="l"/>
                      <a:r>
                        <a:rPr lang="en-US" dirty="0"/>
                        <a:t>05 JAN 1944 </a:t>
                      </a:r>
                    </a:p>
                  </a:txBody>
                  <a:tcPr/>
                </a:tc>
                <a:tc>
                  <a:txBody>
                    <a:bodyPr/>
                    <a:lstStyle/>
                    <a:p>
                      <a:r>
                        <a:rPr lang="en-US" dirty="0"/>
                        <a:t>USS Scorpion (SS-278) </a:t>
                      </a:r>
                    </a:p>
                  </a:txBody>
                  <a:tcPr/>
                </a:tc>
                <a:tc>
                  <a:txBody>
                    <a:bodyPr/>
                    <a:lstStyle/>
                    <a:p>
                      <a:pPr algn="l"/>
                      <a:r>
                        <a:rPr lang="en-US" dirty="0"/>
                        <a:t>77 shipmates lost </a:t>
                      </a:r>
                    </a:p>
                  </a:txBody>
                  <a:tcPr/>
                </a:tc>
                <a:extLst>
                  <a:ext uri="{0D108BD9-81ED-4DB2-BD59-A6C34878D82A}">
                    <a16:rowId xmlns:a16="http://schemas.microsoft.com/office/drawing/2014/main" val="1749988705"/>
                  </a:ext>
                </a:extLst>
              </a:tr>
              <a:tr h="371353">
                <a:tc>
                  <a:txBody>
                    <a:bodyPr/>
                    <a:lstStyle/>
                    <a:p>
                      <a:pPr algn="l"/>
                      <a:r>
                        <a:rPr lang="en-US" dirty="0"/>
                        <a:t>10 JAN 1943 </a:t>
                      </a:r>
                    </a:p>
                  </a:txBody>
                  <a:tcPr/>
                </a:tc>
                <a:tc>
                  <a:txBody>
                    <a:bodyPr/>
                    <a:lstStyle/>
                    <a:p>
                      <a:r>
                        <a:rPr lang="en-US" dirty="0"/>
                        <a:t>USS Argonaut (SS-166) </a:t>
                      </a:r>
                    </a:p>
                  </a:txBody>
                  <a:tcPr/>
                </a:tc>
                <a:tc>
                  <a:txBody>
                    <a:bodyPr/>
                    <a:lstStyle/>
                    <a:p>
                      <a:pPr algn="l"/>
                      <a:r>
                        <a:rPr lang="en-US" dirty="0"/>
                        <a:t>102 shipmates lost </a:t>
                      </a:r>
                    </a:p>
                  </a:txBody>
                  <a:tcPr/>
                </a:tc>
                <a:extLst>
                  <a:ext uri="{0D108BD9-81ED-4DB2-BD59-A6C34878D82A}">
                    <a16:rowId xmlns:a16="http://schemas.microsoft.com/office/drawing/2014/main" val="2756771788"/>
                  </a:ext>
                </a:extLst>
              </a:tr>
              <a:tr h="371353">
                <a:tc>
                  <a:txBody>
                    <a:bodyPr/>
                    <a:lstStyle/>
                    <a:p>
                      <a:pPr algn="l"/>
                      <a:r>
                        <a:rPr lang="en-US" dirty="0"/>
                        <a:t>12 JAN 1945 </a:t>
                      </a:r>
                    </a:p>
                  </a:txBody>
                  <a:tcPr/>
                </a:tc>
                <a:tc>
                  <a:txBody>
                    <a:bodyPr/>
                    <a:lstStyle/>
                    <a:p>
                      <a:r>
                        <a:rPr lang="en-US" dirty="0"/>
                        <a:t>USS Swordfish (SS-193) </a:t>
                      </a:r>
                    </a:p>
                  </a:txBody>
                  <a:tcPr/>
                </a:tc>
                <a:tc>
                  <a:txBody>
                    <a:bodyPr/>
                    <a:lstStyle/>
                    <a:p>
                      <a:pPr algn="l"/>
                      <a:r>
                        <a:rPr lang="en-US" dirty="0"/>
                        <a:t>89 shipmates lost</a:t>
                      </a:r>
                    </a:p>
                  </a:txBody>
                  <a:tcPr/>
                </a:tc>
                <a:extLst>
                  <a:ext uri="{0D108BD9-81ED-4DB2-BD59-A6C34878D82A}">
                    <a16:rowId xmlns:a16="http://schemas.microsoft.com/office/drawing/2014/main" val="1217052724"/>
                  </a:ext>
                </a:extLst>
              </a:tr>
              <a:tr h="371353">
                <a:tc>
                  <a:txBody>
                    <a:bodyPr/>
                    <a:lstStyle/>
                    <a:p>
                      <a:pPr algn="l"/>
                      <a:r>
                        <a:rPr lang="en-US" dirty="0"/>
                        <a:t>20 JAN 1942</a:t>
                      </a:r>
                    </a:p>
                  </a:txBody>
                  <a:tcPr/>
                </a:tc>
                <a:tc>
                  <a:txBody>
                    <a:bodyPr/>
                    <a:lstStyle/>
                    <a:p>
                      <a:r>
                        <a:rPr lang="en-US" dirty="0"/>
                        <a:t>USS S-36 (SS-141) </a:t>
                      </a:r>
                    </a:p>
                  </a:txBody>
                  <a:tcPr/>
                </a:tc>
                <a:tc>
                  <a:txBody>
                    <a:bodyPr/>
                    <a:lstStyle/>
                    <a:p>
                      <a:pPr algn="l"/>
                      <a:r>
                        <a:rPr lang="en-US" dirty="0"/>
                        <a:t>no loss of life</a:t>
                      </a:r>
                    </a:p>
                  </a:txBody>
                  <a:tcPr/>
                </a:tc>
                <a:extLst>
                  <a:ext uri="{0D108BD9-81ED-4DB2-BD59-A6C34878D82A}">
                    <a16:rowId xmlns:a16="http://schemas.microsoft.com/office/drawing/2014/main" val="4215849580"/>
                  </a:ext>
                </a:extLst>
              </a:tr>
              <a:tr h="371353">
                <a:tc>
                  <a:txBody>
                    <a:bodyPr/>
                    <a:lstStyle/>
                    <a:p>
                      <a:pPr algn="l"/>
                      <a:r>
                        <a:rPr lang="en-US" dirty="0"/>
                        <a:t>24 JAN 1942</a:t>
                      </a:r>
                    </a:p>
                  </a:txBody>
                  <a:tcPr/>
                </a:tc>
                <a:tc>
                  <a:txBody>
                    <a:bodyPr/>
                    <a:lstStyle/>
                    <a:p>
                      <a:r>
                        <a:rPr lang="en-US" dirty="0"/>
                        <a:t>USS S-26 (SS-131)</a:t>
                      </a:r>
                    </a:p>
                  </a:txBody>
                  <a:tcPr/>
                </a:tc>
                <a:tc>
                  <a:txBody>
                    <a:bodyPr/>
                    <a:lstStyle/>
                    <a:p>
                      <a:pPr algn="l"/>
                      <a:r>
                        <a:rPr lang="en-US" dirty="0"/>
                        <a:t>46 shipmates lost </a:t>
                      </a:r>
                    </a:p>
                  </a:txBody>
                  <a:tcPr/>
                </a:tc>
                <a:extLst>
                  <a:ext uri="{0D108BD9-81ED-4DB2-BD59-A6C34878D82A}">
                    <a16:rowId xmlns:a16="http://schemas.microsoft.com/office/drawing/2014/main" val="1181621938"/>
                  </a:ext>
                </a:extLst>
              </a:tr>
            </a:tbl>
          </a:graphicData>
        </a:graphic>
      </p:graphicFrame>
      <p:sp>
        <p:nvSpPr>
          <p:cNvPr id="8" name="TextBox 7">
            <a:extLst>
              <a:ext uri="{FF2B5EF4-FFF2-40B4-BE49-F238E27FC236}">
                <a16:creationId xmlns:a16="http://schemas.microsoft.com/office/drawing/2014/main" id="{0855A09F-C2BB-1393-EB8D-9ACA4059D248}"/>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1662557529"/>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AB7F-640E-80A4-F107-D3640DE28FE1}"/>
              </a:ext>
            </a:extLst>
          </p:cNvPr>
          <p:cNvSpPr>
            <a:spLocks noGrp="1"/>
          </p:cNvSpPr>
          <p:nvPr>
            <p:ph type="title"/>
          </p:nvPr>
        </p:nvSpPr>
        <p:spPr/>
        <p:txBody>
          <a:bodyPr/>
          <a:lstStyle/>
          <a:p>
            <a:r>
              <a:rPr lang="en-US" dirty="0">
                <a:latin typeface="Starfleet BdEx BT" panose="04020807030B02040304" pitchFamily="82" charset="0"/>
              </a:rPr>
              <a:t>Agenda</a:t>
            </a:r>
          </a:p>
        </p:txBody>
      </p:sp>
      <p:sp>
        <p:nvSpPr>
          <p:cNvPr id="4" name="Content Placeholder 3">
            <a:extLst>
              <a:ext uri="{FF2B5EF4-FFF2-40B4-BE49-F238E27FC236}">
                <a16:creationId xmlns:a16="http://schemas.microsoft.com/office/drawing/2014/main" id="{C4FF2687-8950-1E1E-C4F4-4FEAC0B130C5}"/>
              </a:ext>
            </a:extLst>
          </p:cNvPr>
          <p:cNvSpPr>
            <a:spLocks noGrp="1"/>
          </p:cNvSpPr>
          <p:nvPr>
            <p:ph sz="half" idx="1"/>
          </p:nvPr>
        </p:nvSpPr>
        <p:spPr>
          <a:xfrm>
            <a:off x="685800" y="2194559"/>
            <a:ext cx="5334000" cy="4240747"/>
          </a:xfrm>
        </p:spPr>
        <p:txBody>
          <a:bodyPr>
            <a:normAutofit fontScale="62500" lnSpcReduction="20000"/>
          </a:bodyPr>
          <a:lstStyle/>
          <a:p>
            <a:r>
              <a:rPr lang="en-US" dirty="0">
                <a:latin typeface="StarTrek Film BT" panose="020E060402020B020907" pitchFamily="34" charset="0"/>
              </a:rPr>
              <a:t>Member Sign-in</a:t>
            </a:r>
          </a:p>
          <a:p>
            <a:r>
              <a:rPr lang="en-US" dirty="0">
                <a:latin typeface="StarTrek Film BT" panose="020E060402020B020907" pitchFamily="34" charset="0"/>
              </a:rPr>
              <a:t>Call to Order</a:t>
            </a:r>
          </a:p>
          <a:p>
            <a:r>
              <a:rPr lang="en-US" dirty="0"/>
              <a:t>Zoom Protocols</a:t>
            </a:r>
            <a:endParaRPr lang="en-US" dirty="0">
              <a:latin typeface="StarTrek Film BT" panose="020E060402020B020907" pitchFamily="34" charset="0"/>
            </a:endParaRPr>
          </a:p>
          <a:p>
            <a:r>
              <a:rPr lang="en-US" dirty="0">
                <a:latin typeface="StarTrek Film BT" panose="020E060402020B020907" pitchFamily="34" charset="0"/>
                <a:hlinkClick r:id="rId3" action="ppaction://hlinksldjump"/>
              </a:rPr>
              <a:t>Moment of Silence</a:t>
            </a:r>
            <a:endParaRPr lang="en-US" dirty="0">
              <a:latin typeface="StarTrek Film BT" panose="020E060402020B020907" pitchFamily="34" charset="0"/>
            </a:endParaRPr>
          </a:p>
          <a:p>
            <a:r>
              <a:rPr lang="en-US" dirty="0">
                <a:latin typeface="StarTrek Film BT" panose="020E060402020B020907" pitchFamily="34" charset="0"/>
                <a:hlinkClick r:id="rId4" action="ppaction://hlinksldjump"/>
              </a:rPr>
              <a:t>Invocation</a:t>
            </a:r>
            <a:endParaRPr lang="en-US" dirty="0">
              <a:latin typeface="StarTrek Film BT" panose="020E060402020B020907" pitchFamily="34" charset="0"/>
            </a:endParaRPr>
          </a:p>
          <a:p>
            <a:r>
              <a:rPr lang="en-US" dirty="0">
                <a:latin typeface="StarTrek Film BT" panose="020E060402020B020907" pitchFamily="34" charset="0"/>
              </a:rPr>
              <a:t>Pledge of Allegiance</a:t>
            </a:r>
          </a:p>
          <a:p>
            <a:r>
              <a:rPr lang="en-US" dirty="0">
                <a:latin typeface="StarTrek Film BT" panose="020E060402020B020907" pitchFamily="34" charset="0"/>
                <a:hlinkClick r:id="rId5" action="ppaction://hlinksldjump"/>
              </a:rPr>
              <a:t>Reading of the USSVI Creed</a:t>
            </a:r>
            <a:endParaRPr lang="en-US" dirty="0">
              <a:latin typeface="StarTrek Film BT" panose="020E060402020B020907" pitchFamily="34" charset="0"/>
            </a:endParaRPr>
          </a:p>
          <a:p>
            <a:r>
              <a:rPr lang="en-US" dirty="0">
                <a:latin typeface="StarTrek Film BT" panose="020E060402020B020907" pitchFamily="34" charset="0"/>
              </a:rPr>
              <a:t>Tolling of the Boats</a:t>
            </a:r>
          </a:p>
          <a:p>
            <a:r>
              <a:rPr lang="en-US" dirty="0">
                <a:latin typeface="StarTrek Film BT" panose="020E060402020B020907" pitchFamily="34" charset="0"/>
              </a:rPr>
              <a:t>Introductions</a:t>
            </a:r>
          </a:p>
          <a:p>
            <a:pPr lvl="1"/>
            <a:r>
              <a:rPr lang="en-US" dirty="0">
                <a:latin typeface="StarTrek Film BT" panose="020E060402020B020907" pitchFamily="34" charset="0"/>
              </a:rPr>
              <a:t>USSVI Officials</a:t>
            </a:r>
          </a:p>
          <a:p>
            <a:pPr lvl="1"/>
            <a:r>
              <a:rPr lang="en-US" dirty="0">
                <a:latin typeface="StarTrek Film BT" panose="020E060402020B020907" pitchFamily="34" charset="0"/>
              </a:rPr>
              <a:t>New Members</a:t>
            </a:r>
          </a:p>
          <a:p>
            <a:pPr lvl="1"/>
            <a:r>
              <a:rPr lang="en-US" dirty="0">
                <a:latin typeface="StarTrek Film BT" panose="020E060402020B020907" pitchFamily="34" charset="0"/>
              </a:rPr>
              <a:t>Guests</a:t>
            </a:r>
          </a:p>
          <a:p>
            <a:r>
              <a:rPr lang="en-US" dirty="0">
                <a:latin typeface="StarTrek Film BT" panose="020E060402020B020907" pitchFamily="34" charset="0"/>
              </a:rPr>
              <a:t>Ice Breaker (15 minutes)</a:t>
            </a:r>
          </a:p>
          <a:p>
            <a:r>
              <a:rPr lang="en-US" dirty="0">
                <a:latin typeface="StarTrek Film BT" panose="020E060402020B020907" pitchFamily="34" charset="0"/>
              </a:rPr>
              <a:t>Adoption of </a:t>
            </a:r>
            <a:r>
              <a:rPr lang="en-US" dirty="0">
                <a:latin typeface="StarTrek Film BT" panose="020E060402020B020907" pitchFamily="34" charset="0"/>
                <a:hlinkClick r:id="rId6"/>
              </a:rPr>
              <a:t>Minutes</a:t>
            </a:r>
            <a:endParaRPr lang="en-US" dirty="0">
              <a:latin typeface="StarTrek Film BT" panose="020E060402020B020907" pitchFamily="34" charset="0"/>
            </a:endParaRPr>
          </a:p>
          <a:p>
            <a:pPr lvl="1"/>
            <a:r>
              <a:rPr lang="en-US" dirty="0"/>
              <a:t>Action Item Review</a:t>
            </a:r>
            <a:endParaRPr lang="en-US" dirty="0">
              <a:latin typeface="StarTrek Film BT" panose="020E060402020B020907" pitchFamily="34" charset="0"/>
            </a:endParaRPr>
          </a:p>
          <a:p>
            <a:r>
              <a:rPr lang="en-US" dirty="0">
                <a:latin typeface="StarTrek Film BT" panose="020E060402020B020907" pitchFamily="34" charset="0"/>
              </a:rPr>
              <a:t>Adoption of Treasurer’s Report</a:t>
            </a:r>
          </a:p>
        </p:txBody>
      </p:sp>
      <p:sp>
        <p:nvSpPr>
          <p:cNvPr id="5" name="Content Placeholder 4">
            <a:extLst>
              <a:ext uri="{FF2B5EF4-FFF2-40B4-BE49-F238E27FC236}">
                <a16:creationId xmlns:a16="http://schemas.microsoft.com/office/drawing/2014/main" id="{789A4513-8E59-1574-D119-A63F8D56B460}"/>
              </a:ext>
            </a:extLst>
          </p:cNvPr>
          <p:cNvSpPr>
            <a:spLocks noGrp="1"/>
          </p:cNvSpPr>
          <p:nvPr>
            <p:ph sz="half" idx="2"/>
          </p:nvPr>
        </p:nvSpPr>
        <p:spPr>
          <a:xfrm>
            <a:off x="6172200" y="2194559"/>
            <a:ext cx="5334000" cy="4240747"/>
          </a:xfrm>
        </p:spPr>
        <p:txBody>
          <a:bodyPr>
            <a:normAutofit fontScale="62500" lnSpcReduction="20000"/>
          </a:bodyPr>
          <a:lstStyle/>
          <a:p>
            <a:r>
              <a:rPr lang="en-US" dirty="0">
                <a:hlinkClick r:id="rId7" action="ppaction://hlinksldjump"/>
              </a:rPr>
              <a:t>Announcements</a:t>
            </a:r>
            <a:endParaRPr lang="en-US" dirty="0"/>
          </a:p>
          <a:p>
            <a:r>
              <a:rPr lang="en-US" dirty="0">
                <a:hlinkClick r:id="rId8" action="ppaction://hlinksldjump"/>
              </a:rPr>
              <a:t>Correspondence</a:t>
            </a:r>
            <a:endParaRPr lang="en-US" dirty="0"/>
          </a:p>
          <a:p>
            <a:r>
              <a:rPr lang="en-US" dirty="0">
                <a:latin typeface="StarTrek Film BT" panose="020E060402020B020907" pitchFamily="34" charset="0"/>
              </a:rPr>
              <a:t>Reports</a:t>
            </a:r>
          </a:p>
          <a:p>
            <a:pPr lvl="1"/>
            <a:r>
              <a:rPr lang="en-US" dirty="0"/>
              <a:t>Binnacle List</a:t>
            </a:r>
          </a:p>
          <a:p>
            <a:pPr lvl="1"/>
            <a:r>
              <a:rPr lang="en-US" dirty="0"/>
              <a:t>Membership</a:t>
            </a:r>
          </a:p>
          <a:p>
            <a:pPr lvl="1"/>
            <a:r>
              <a:rPr lang="en-US" dirty="0">
                <a:solidFill>
                  <a:srgbClr val="002060"/>
                </a:solidFill>
                <a:latin typeface="StarTrek Film BT" panose="020E060402020B020907" pitchFamily="34" charset="0"/>
              </a:rPr>
              <a:t>Program</a:t>
            </a:r>
          </a:p>
          <a:p>
            <a:pPr lvl="1"/>
            <a:r>
              <a:rPr lang="en-US" dirty="0">
                <a:solidFill>
                  <a:srgbClr val="002060"/>
                </a:solidFill>
                <a:latin typeface="StarTrek Film BT" panose="020E060402020B020907" pitchFamily="34" charset="0"/>
              </a:rPr>
              <a:t>Fundraising</a:t>
            </a:r>
          </a:p>
          <a:p>
            <a:pPr lvl="1"/>
            <a:r>
              <a:rPr lang="en-US" dirty="0"/>
              <a:t>Storekeeper</a:t>
            </a:r>
          </a:p>
          <a:p>
            <a:pPr lvl="1"/>
            <a:r>
              <a:rPr lang="en-US" dirty="0">
                <a:solidFill>
                  <a:srgbClr val="002060"/>
                </a:solidFill>
              </a:rPr>
              <a:t>Newsletter</a:t>
            </a:r>
          </a:p>
          <a:p>
            <a:pPr lvl="1"/>
            <a:r>
              <a:rPr lang="en-US" dirty="0"/>
              <a:t>Web/Media</a:t>
            </a:r>
            <a:endParaRPr lang="en-US" dirty="0">
              <a:solidFill>
                <a:srgbClr val="002060"/>
              </a:solidFill>
              <a:latin typeface="StarTrek Film BT" panose="020E060402020B020907" pitchFamily="34" charset="0"/>
            </a:endParaRPr>
          </a:p>
          <a:p>
            <a:r>
              <a:rPr lang="en-US" dirty="0"/>
              <a:t>Break (10 minutes)</a:t>
            </a:r>
          </a:p>
          <a:p>
            <a:r>
              <a:rPr lang="en-US" dirty="0">
                <a:latin typeface="StarTrek Film BT" panose="020E060402020B020907" pitchFamily="34" charset="0"/>
                <a:hlinkClick r:id="rId9" action="ppaction://hlinksldjump"/>
              </a:rPr>
              <a:t>Old Business</a:t>
            </a:r>
            <a:endParaRPr lang="en-US" dirty="0">
              <a:latin typeface="StarTrek Film BT" panose="020E060402020B020907" pitchFamily="34" charset="0"/>
            </a:endParaRPr>
          </a:p>
          <a:p>
            <a:r>
              <a:rPr lang="en-US" dirty="0">
                <a:latin typeface="StarTrek Film BT" panose="020E060402020B020907" pitchFamily="34" charset="0"/>
                <a:hlinkClick r:id="rId10" action="ppaction://hlinksldjump"/>
              </a:rPr>
              <a:t>New Business</a:t>
            </a:r>
            <a:endParaRPr lang="en-US" dirty="0">
              <a:latin typeface="StarTrek Film BT" panose="020E060402020B020907" pitchFamily="34" charset="0"/>
            </a:endParaRPr>
          </a:p>
          <a:p>
            <a:r>
              <a:rPr lang="en-US" dirty="0">
                <a:latin typeface="StarTrek Film BT" panose="020E060402020B020907" pitchFamily="34" charset="0"/>
                <a:hlinkClick r:id="rId11" action="ppaction://hlinksldjump"/>
              </a:rPr>
              <a:t>Good of the Order</a:t>
            </a:r>
            <a:endParaRPr lang="en-US" dirty="0">
              <a:latin typeface="StarTrek Film BT" panose="020E060402020B020907" pitchFamily="34" charset="0"/>
            </a:endParaRPr>
          </a:p>
          <a:p>
            <a:r>
              <a:rPr lang="en-US" dirty="0">
                <a:latin typeface="StarTrek Film BT" panose="020E060402020B020907" pitchFamily="34" charset="0"/>
              </a:rPr>
              <a:t>Open Floor</a:t>
            </a:r>
          </a:p>
          <a:p>
            <a:r>
              <a:rPr lang="en-US" dirty="0">
                <a:latin typeface="StarTrek Film BT" panose="020E060402020B020907" pitchFamily="34" charset="0"/>
                <a:hlinkClick r:id="rId12" action="ppaction://hlinksldjump"/>
              </a:rPr>
              <a:t>Benediction</a:t>
            </a:r>
            <a:endParaRPr lang="en-US" dirty="0">
              <a:latin typeface="StarTrek Film BT" panose="020E060402020B020907" pitchFamily="34" charset="0"/>
            </a:endParaRPr>
          </a:p>
          <a:p>
            <a:r>
              <a:rPr lang="en-US" dirty="0">
                <a:latin typeface="StarTrek Film BT" panose="020E060402020B020907" pitchFamily="34" charset="0"/>
                <a:hlinkClick r:id="rId13" action="ppaction://hlinksldjump"/>
              </a:rPr>
              <a:t>Adjourn</a:t>
            </a:r>
            <a:endParaRPr lang="en-US" dirty="0">
              <a:latin typeface="StarTrek Film BT" panose="020E060402020B020907" pitchFamily="34" charset="0"/>
            </a:endParaRPr>
          </a:p>
        </p:txBody>
      </p:sp>
      <p:sp>
        <p:nvSpPr>
          <p:cNvPr id="7" name="Footer Placeholder 6">
            <a:extLst>
              <a:ext uri="{FF2B5EF4-FFF2-40B4-BE49-F238E27FC236}">
                <a16:creationId xmlns:a16="http://schemas.microsoft.com/office/drawing/2014/main" id="{F28CEE0C-2B76-2A43-4316-A08ECD5ECA96}"/>
              </a:ext>
            </a:extLst>
          </p:cNvPr>
          <p:cNvSpPr>
            <a:spLocks noGrp="1"/>
          </p:cNvSpPr>
          <p:nvPr>
            <p:ph type="ftr" sz="quarter" idx="11"/>
          </p:nvPr>
        </p:nvSpPr>
        <p:spPr/>
        <p:txBody>
          <a:bodyPr/>
          <a:lstStyle/>
          <a:p>
            <a:r>
              <a:rPr lang="en-US" dirty="0">
                <a:solidFill>
                  <a:schemeClr val="tx1"/>
                </a:solidFill>
                <a:latin typeface="StarTrek Film BT" panose="020E060402020B020907" pitchFamily="34" charset="0"/>
              </a:rPr>
              <a:t>USSVI Appalachian Base Membership Meeting</a:t>
            </a:r>
          </a:p>
        </p:txBody>
      </p:sp>
      <p:sp>
        <p:nvSpPr>
          <p:cNvPr id="8" name="Slide Number Placeholder 7">
            <a:extLst>
              <a:ext uri="{FF2B5EF4-FFF2-40B4-BE49-F238E27FC236}">
                <a16:creationId xmlns:a16="http://schemas.microsoft.com/office/drawing/2014/main" id="{C2FE336A-E9C9-99BB-8126-F49441DEFD13}"/>
              </a:ext>
            </a:extLst>
          </p:cNvPr>
          <p:cNvSpPr>
            <a:spLocks noGrp="1"/>
          </p:cNvSpPr>
          <p:nvPr>
            <p:ph type="sldNum" sz="quarter" idx="12"/>
          </p:nvPr>
        </p:nvSpPr>
        <p:spPr/>
        <p:txBody>
          <a:bodyPr/>
          <a:lstStyle/>
          <a:p>
            <a:fld id="{3BB20912-B61B-467F-A69B-01071E01DB7E}" type="slidenum">
              <a:rPr lang="en-US" smtClean="0"/>
              <a:pPr/>
              <a:t>2</a:t>
            </a:fld>
            <a:endParaRPr lang="en-US">
              <a:latin typeface="StarTrek Film BT" panose="020E060402020B020907" pitchFamily="34" charset="0"/>
            </a:endParaRPr>
          </a:p>
        </p:txBody>
      </p:sp>
      <p:sp>
        <p:nvSpPr>
          <p:cNvPr id="9" name="Date Placeholder 8">
            <a:extLst>
              <a:ext uri="{FF2B5EF4-FFF2-40B4-BE49-F238E27FC236}">
                <a16:creationId xmlns:a16="http://schemas.microsoft.com/office/drawing/2014/main" id="{6ED0E945-C0FF-C4A7-8B49-C9D3789AEEBF}"/>
              </a:ext>
            </a:extLst>
          </p:cNvPr>
          <p:cNvSpPr>
            <a:spLocks noGrp="1"/>
          </p:cNvSpPr>
          <p:nvPr>
            <p:ph type="dt" sz="half" idx="10"/>
          </p:nvPr>
        </p:nvSpPr>
        <p:spPr/>
        <p:txBody>
          <a:bodyPr/>
          <a:lstStyle/>
          <a:p>
            <a:r>
              <a:rPr lang="en-US" dirty="0">
                <a:solidFill>
                  <a:schemeClr val="tx1"/>
                </a:solidFill>
              </a:rPr>
              <a:t>14 MAR 2026  1400 HRS</a:t>
            </a:r>
            <a:endParaRPr lang="en-US" dirty="0">
              <a:solidFill>
                <a:schemeClr val="tx1"/>
              </a:solidFill>
              <a:latin typeface="StarTrek Film BT" panose="020E060402020B020907" pitchFamily="34" charset="0"/>
            </a:endParaRPr>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BEE19F0F-198E-0747-96E6-DD6C812FF5FB}"/>
                  </a:ext>
                </a:extLst>
              </p:cNvPr>
              <p:cNvGraphicFramePr>
                <a:graphicFrameLocks noChangeAspect="1"/>
              </p:cNvGraphicFramePr>
              <p:nvPr>
                <p:extLst>
                  <p:ext uri="{D42A27DB-BD31-4B8C-83A1-F6EECF244321}">
                    <p14:modId xmlns:p14="http://schemas.microsoft.com/office/powerpoint/2010/main" val="1124742983"/>
                  </p:ext>
                </p:extLst>
              </p:nvPr>
            </p:nvGraphicFramePr>
            <p:xfrm>
              <a:off x="7919594" y="2948247"/>
              <a:ext cx="348828" cy="196216"/>
            </p:xfrm>
            <a:graphic>
              <a:graphicData uri="http://schemas.microsoft.com/office/powerpoint/2016/slidezoom">
                <pslz:sldZm>
                  <pslz:sldZmObj sldId="283" cId="2392801903">
                    <pslz:zmPr id="{AE740476-A276-4E9C-9ACB-76BD4F5581F4}" returnToParent="0" transitionDur="1000">
                      <p166:blipFill xmlns:p166="http://schemas.microsoft.com/office/powerpoint/2016/6/main">
                        <a:blip r:embed="rId14"/>
                        <a:stretch>
                          <a:fillRect/>
                        </a:stretch>
                      </p166:blipFill>
                      <p166:spPr xmlns:p166="http://schemas.microsoft.com/office/powerpoint/2016/6/main">
                        <a:xfrm>
                          <a:off x="0" y="0"/>
                          <a:ext cx="348828" cy="196216"/>
                        </a:xfrm>
                        <a:prstGeom prst="rect">
                          <a:avLst/>
                        </a:prstGeom>
                        <a:ln w="3175">
                          <a:solidFill>
                            <a:prstClr val="ltGray"/>
                          </a:solidFill>
                        </a:ln>
                      </p166:spPr>
                    </pslz:zmPr>
                  </pslz:sldZmObj>
                </pslz:sldZm>
              </a:graphicData>
            </a:graphic>
          </p:graphicFrame>
        </mc:Choice>
        <mc:Fallback xmlns="">
          <p:pic>
            <p:nvPicPr>
              <p:cNvPr id="15" name="Slide Zoom 14">
                <a:hlinkClick r:id="rId15" action="ppaction://hlinksldjump"/>
                <a:extLst>
                  <a:ext uri="{FF2B5EF4-FFF2-40B4-BE49-F238E27FC236}">
                    <a16:creationId xmlns:a16="http://schemas.microsoft.com/office/drawing/2014/main" id="{BEE19F0F-198E-0747-96E6-DD6C812FF5FB}"/>
                  </a:ext>
                </a:extLst>
              </p:cNvPr>
              <p:cNvPicPr>
                <a:picLocks noGrp="1" noRot="1" noChangeAspect="1" noMove="1" noResize="1" noEditPoints="1" noAdjustHandles="1" noChangeArrowheads="1" noChangeShapeType="1"/>
              </p:cNvPicPr>
              <p:nvPr/>
            </p:nvPicPr>
            <p:blipFill>
              <a:blip r:embed="rId16"/>
              <a:stretch>
                <a:fillRect/>
              </a:stretch>
            </p:blipFill>
            <p:spPr>
              <a:xfrm>
                <a:off x="7919594" y="2948247"/>
                <a:ext cx="348828" cy="196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5DC4316-7E92-FB10-6937-204CE464E3DE}"/>
                  </a:ext>
                </a:extLst>
              </p:cNvPr>
              <p:cNvGraphicFramePr>
                <a:graphicFrameLocks noChangeAspect="1"/>
              </p:cNvGraphicFramePr>
              <p:nvPr>
                <p:extLst>
                  <p:ext uri="{D42A27DB-BD31-4B8C-83A1-F6EECF244321}">
                    <p14:modId xmlns:p14="http://schemas.microsoft.com/office/powerpoint/2010/main" val="655694608"/>
                  </p:ext>
                </p:extLst>
              </p:nvPr>
            </p:nvGraphicFramePr>
            <p:xfrm>
              <a:off x="2559169" y="4099871"/>
              <a:ext cx="379562" cy="213504"/>
            </p:xfrm>
            <a:graphic>
              <a:graphicData uri="http://schemas.microsoft.com/office/powerpoint/2016/slidezoom">
                <pslz:sldZm>
                  <pslz:sldZmObj sldId="274" cId="3859132108">
                    <pslz:zmPr id="{224F5823-5066-4A4D-9E91-80318B5A855E}" returnToParent="0" transitionDur="1000">
                      <p166:blipFill xmlns:p166="http://schemas.microsoft.com/office/powerpoint/2016/6/main">
                        <a:blip r:embed="rId17"/>
                        <a:stretch>
                          <a:fillRect/>
                        </a:stretch>
                      </p166:blipFill>
                      <p166:spPr xmlns:p166="http://schemas.microsoft.com/office/powerpoint/2016/6/main">
                        <a:xfrm>
                          <a:off x="0" y="0"/>
                          <a:ext cx="379562" cy="213504"/>
                        </a:xfrm>
                        <a:prstGeom prst="rect">
                          <a:avLst/>
                        </a:prstGeom>
                        <a:ln w="3175">
                          <a:solidFill>
                            <a:prstClr val="ltGray"/>
                          </a:solidFill>
                        </a:ln>
                      </p166:spPr>
                    </pslz:zmPr>
                  </pslz:sldZmObj>
                </pslz:sldZm>
              </a:graphicData>
            </a:graphic>
          </p:graphicFrame>
        </mc:Choice>
        <mc:Fallback xmlns="">
          <p:pic>
            <p:nvPicPr>
              <p:cNvPr id="6" name="Slide Zoom 5">
                <a:hlinkClick r:id="rId18" action="ppaction://hlinksldjump"/>
                <a:extLst>
                  <a:ext uri="{FF2B5EF4-FFF2-40B4-BE49-F238E27FC236}">
                    <a16:creationId xmlns:a16="http://schemas.microsoft.com/office/drawing/2014/main" id="{55DC4316-7E92-FB10-6937-204CE464E3DE}"/>
                  </a:ext>
                </a:extLst>
              </p:cNvPr>
              <p:cNvPicPr>
                <a:picLocks noGrp="1" noRot="1" noChangeAspect="1" noMove="1" noResize="1" noEditPoints="1" noAdjustHandles="1" noChangeArrowheads="1" noChangeShapeType="1"/>
              </p:cNvPicPr>
              <p:nvPr/>
            </p:nvPicPr>
            <p:blipFill>
              <a:blip r:embed="rId19"/>
              <a:stretch>
                <a:fillRect/>
              </a:stretch>
            </p:blipFill>
            <p:spPr>
              <a:xfrm>
                <a:off x="2559169" y="4099871"/>
                <a:ext cx="379562" cy="21350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14EF2E3-015D-6571-95DB-8761C1800571}"/>
                  </a:ext>
                </a:extLst>
              </p:cNvPr>
              <p:cNvGraphicFramePr>
                <a:graphicFrameLocks noChangeAspect="1"/>
              </p:cNvGraphicFramePr>
              <p:nvPr>
                <p:extLst>
                  <p:ext uri="{D42A27DB-BD31-4B8C-83A1-F6EECF244321}">
                    <p14:modId xmlns:p14="http://schemas.microsoft.com/office/powerpoint/2010/main" val="397554660"/>
                  </p:ext>
                </p:extLst>
              </p:nvPr>
            </p:nvGraphicFramePr>
            <p:xfrm>
              <a:off x="2973237" y="5770209"/>
              <a:ext cx="379563" cy="213504"/>
            </p:xfrm>
            <a:graphic>
              <a:graphicData uri="http://schemas.microsoft.com/office/powerpoint/2016/slidezoom">
                <pslz:sldZm>
                  <pslz:sldZmObj sldId="301" cId="952974223">
                    <pslz:zmPr id="{957118AB-F25B-4C05-85B1-3E9B046BBC74}" returnToParent="0" transitionDur="1000">
                      <p166:blipFill xmlns:p166="http://schemas.microsoft.com/office/powerpoint/2016/6/main">
                        <a:blip r:embed="rId20"/>
                        <a:stretch>
                          <a:fillRect/>
                        </a:stretch>
                      </p166:blipFill>
                      <p166:spPr xmlns:p166="http://schemas.microsoft.com/office/powerpoint/2016/6/main">
                        <a:xfrm>
                          <a:off x="0" y="0"/>
                          <a:ext cx="379563" cy="213504"/>
                        </a:xfrm>
                        <a:prstGeom prst="rect">
                          <a:avLst/>
                        </a:prstGeom>
                        <a:ln w="3175">
                          <a:solidFill>
                            <a:prstClr val="ltGray"/>
                          </a:solidFill>
                        </a:ln>
                      </p166:spPr>
                    </pslz:zmPr>
                  </pslz:sldZmObj>
                </pslz:sldZm>
              </a:graphicData>
            </a:graphic>
          </p:graphicFrame>
        </mc:Choice>
        <mc:Fallback xmlns="">
          <p:pic>
            <p:nvPicPr>
              <p:cNvPr id="10" name="Slide Zoom 9">
                <a:hlinkClick r:id="rId21" action="ppaction://hlinksldjump"/>
                <a:extLst>
                  <a:ext uri="{FF2B5EF4-FFF2-40B4-BE49-F238E27FC236}">
                    <a16:creationId xmlns:a16="http://schemas.microsoft.com/office/drawing/2014/main" id="{814EF2E3-015D-6571-95DB-8761C1800571}"/>
                  </a:ext>
                </a:extLst>
              </p:cNvPr>
              <p:cNvPicPr>
                <a:picLocks noGrp="1" noRot="1" noChangeAspect="1" noMove="1" noResize="1" noEditPoints="1" noAdjustHandles="1" noChangeArrowheads="1" noChangeShapeType="1"/>
              </p:cNvPicPr>
              <p:nvPr/>
            </p:nvPicPr>
            <p:blipFill>
              <a:blip r:embed="rId22"/>
              <a:stretch>
                <a:fillRect/>
              </a:stretch>
            </p:blipFill>
            <p:spPr>
              <a:xfrm>
                <a:off x="2973237" y="5770209"/>
                <a:ext cx="379563" cy="21350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70FB3C7-4BB1-087F-CFD0-D6C464E28B33}"/>
                  </a:ext>
                </a:extLst>
              </p:cNvPr>
              <p:cNvGraphicFramePr>
                <a:graphicFrameLocks noChangeAspect="1"/>
              </p:cNvGraphicFramePr>
              <p:nvPr>
                <p:extLst>
                  <p:ext uri="{D42A27DB-BD31-4B8C-83A1-F6EECF244321}">
                    <p14:modId xmlns:p14="http://schemas.microsoft.com/office/powerpoint/2010/main" val="1821206838"/>
                  </p:ext>
                </p:extLst>
              </p:nvPr>
            </p:nvGraphicFramePr>
            <p:xfrm>
              <a:off x="2895600" y="5268783"/>
              <a:ext cx="386751" cy="217547"/>
            </p:xfrm>
            <a:graphic>
              <a:graphicData uri="http://schemas.microsoft.com/office/powerpoint/2016/slidezoom">
                <pslz:sldZm>
                  <pslz:sldZmObj sldId="304" cId="132583682">
                    <pslz:zmPr id="{A9BAE8CD-D74D-44B9-B87F-73D8CA8172D8}" returnToParent="0" transitionDur="1000">
                      <p166:blipFill xmlns:p166="http://schemas.microsoft.com/office/powerpoint/2016/6/main">
                        <a:blip r:embed="rId23"/>
                        <a:stretch>
                          <a:fillRect/>
                        </a:stretch>
                      </p166:blipFill>
                      <p166:spPr xmlns:p166="http://schemas.microsoft.com/office/powerpoint/2016/6/main">
                        <a:xfrm>
                          <a:off x="0" y="0"/>
                          <a:ext cx="386751" cy="217547"/>
                        </a:xfrm>
                        <a:prstGeom prst="rect">
                          <a:avLst/>
                        </a:prstGeom>
                        <a:ln w="3175">
                          <a:solidFill>
                            <a:prstClr val="ltGray"/>
                          </a:solidFill>
                        </a:ln>
                      </p166:spPr>
                    </pslz:zmPr>
                  </pslz:sldZmObj>
                </pslz:sldZm>
              </a:graphicData>
            </a:graphic>
          </p:graphicFrame>
        </mc:Choice>
        <mc:Fallback xmlns="">
          <p:pic>
            <p:nvPicPr>
              <p:cNvPr id="11" name="Slide Zoom 10">
                <a:hlinkClick r:id="rId24" action="ppaction://hlinksldjump"/>
                <a:extLst>
                  <a:ext uri="{FF2B5EF4-FFF2-40B4-BE49-F238E27FC236}">
                    <a16:creationId xmlns:a16="http://schemas.microsoft.com/office/drawing/2014/main" id="{570FB3C7-4BB1-087F-CFD0-D6C464E28B33}"/>
                  </a:ext>
                </a:extLst>
              </p:cNvPr>
              <p:cNvPicPr>
                <a:picLocks noGrp="1" noRot="1" noChangeAspect="1" noMove="1" noResize="1" noEditPoints="1" noAdjustHandles="1" noChangeArrowheads="1" noChangeShapeType="1"/>
              </p:cNvPicPr>
              <p:nvPr/>
            </p:nvPicPr>
            <p:blipFill>
              <a:blip r:embed="rId25"/>
              <a:stretch>
                <a:fillRect/>
              </a:stretch>
            </p:blipFill>
            <p:spPr>
              <a:xfrm>
                <a:off x="2895600" y="5268783"/>
                <a:ext cx="386751" cy="21754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0C9584B6-F37D-3A58-055E-7B0A69C67E8B}"/>
                  </a:ext>
                </a:extLst>
              </p:cNvPr>
              <p:cNvGraphicFramePr>
                <a:graphicFrameLocks noChangeAspect="1"/>
              </p:cNvGraphicFramePr>
              <p:nvPr>
                <p:extLst>
                  <p:ext uri="{D42A27DB-BD31-4B8C-83A1-F6EECF244321}">
                    <p14:modId xmlns:p14="http://schemas.microsoft.com/office/powerpoint/2010/main" val="3102737442"/>
                  </p:ext>
                </p:extLst>
              </p:nvPr>
            </p:nvGraphicFramePr>
            <p:xfrm>
              <a:off x="2352135" y="2770258"/>
              <a:ext cx="414068" cy="232913"/>
            </p:xfrm>
            <a:graphic>
              <a:graphicData uri="http://schemas.microsoft.com/office/powerpoint/2016/slidezoom">
                <pslz:sldZm>
                  <pslz:sldZmObj sldId="306" cId="3617517446">
                    <pslz:zmPr id="{19C341EC-1015-4611-BB77-C665C70C9F00}" returnToParent="0" transitionDur="1000">
                      <p166:blipFill xmlns:p166="http://schemas.microsoft.com/office/powerpoint/2016/6/main">
                        <a:blip r:embed="rId26"/>
                        <a:stretch>
                          <a:fillRect/>
                        </a:stretch>
                      </p166:blipFill>
                      <p166:spPr xmlns:p166="http://schemas.microsoft.com/office/powerpoint/2016/6/main">
                        <a:xfrm>
                          <a:off x="0" y="0"/>
                          <a:ext cx="414068" cy="232913"/>
                        </a:xfrm>
                        <a:prstGeom prst="rect">
                          <a:avLst/>
                        </a:prstGeom>
                        <a:ln w="3175">
                          <a:solidFill>
                            <a:prstClr val="ltGray"/>
                          </a:solidFill>
                        </a:ln>
                      </p166:spPr>
                    </pslz:zmPr>
                  </pslz:sldZmObj>
                </pslz:sldZm>
              </a:graphicData>
            </a:graphic>
          </p:graphicFrame>
        </mc:Choice>
        <mc:Fallback xmlns="">
          <p:pic>
            <p:nvPicPr>
              <p:cNvPr id="12" name="Slide Zoom 11">
                <a:hlinkClick r:id="rId27" action="ppaction://hlinksldjump"/>
                <a:extLst>
                  <a:ext uri="{FF2B5EF4-FFF2-40B4-BE49-F238E27FC236}">
                    <a16:creationId xmlns:a16="http://schemas.microsoft.com/office/drawing/2014/main" id="{0C9584B6-F37D-3A58-055E-7B0A69C67E8B}"/>
                  </a:ext>
                </a:extLst>
              </p:cNvPr>
              <p:cNvPicPr>
                <a:picLocks noGrp="1" noRot="1" noChangeAspect="1" noMove="1" noResize="1" noEditPoints="1" noAdjustHandles="1" noChangeArrowheads="1" noChangeShapeType="1"/>
              </p:cNvPicPr>
              <p:nvPr/>
            </p:nvPicPr>
            <p:blipFill>
              <a:blip r:embed="rId28"/>
              <a:stretch>
                <a:fillRect/>
              </a:stretch>
            </p:blipFill>
            <p:spPr>
              <a:xfrm>
                <a:off x="2352135" y="2770258"/>
                <a:ext cx="414068" cy="232913"/>
              </a:xfrm>
              <a:prstGeom prst="rect">
                <a:avLst/>
              </a:prstGeom>
              <a:ln w="3175">
                <a:solidFill>
                  <a:prstClr val="ltGray"/>
                </a:solidFill>
              </a:ln>
            </p:spPr>
          </p:pic>
        </mc:Fallback>
      </mc:AlternateContent>
    </p:spTree>
    <p:extLst>
      <p:ext uri="{BB962C8B-B14F-4D97-AF65-F5344CB8AC3E}">
        <p14:creationId xmlns:p14="http://schemas.microsoft.com/office/powerpoint/2010/main" val="118307160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5412F7-CDAB-D75C-62B0-1CEF50F9F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347A6-3D42-BECA-E4E1-00B6F941A125}"/>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F938A3CC-A533-84FB-DB53-BC4BE30CF013}"/>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A8FCB189-3BC0-E7F6-19B3-37944F97A3CF}"/>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65069B95-C413-A694-B9DE-435C76B44DC7}"/>
              </a:ext>
            </a:extLst>
          </p:cNvPr>
          <p:cNvSpPr>
            <a:spLocks noGrp="1"/>
          </p:cNvSpPr>
          <p:nvPr>
            <p:ph type="sldNum" sz="quarter" idx="12"/>
          </p:nvPr>
        </p:nvSpPr>
        <p:spPr/>
        <p:txBody>
          <a:bodyPr/>
          <a:lstStyle/>
          <a:p>
            <a:fld id="{3BB20912-B61B-467F-A69B-01071E01DB7E}" type="slidenum">
              <a:rPr lang="en-US" smtClean="0"/>
              <a:t>20</a:t>
            </a:fld>
            <a:endParaRPr lang="en-US"/>
          </a:p>
        </p:txBody>
      </p:sp>
      <p:graphicFrame>
        <p:nvGraphicFramePr>
          <p:cNvPr id="7" name="Table 6">
            <a:extLst>
              <a:ext uri="{FF2B5EF4-FFF2-40B4-BE49-F238E27FC236}">
                <a16:creationId xmlns:a16="http://schemas.microsoft.com/office/drawing/2014/main" id="{E80C790E-3B21-552F-6CF4-12624C31B201}"/>
              </a:ext>
            </a:extLst>
          </p:cNvPr>
          <p:cNvGraphicFramePr>
            <a:graphicFrameLocks noGrp="1"/>
          </p:cNvGraphicFramePr>
          <p:nvPr>
            <p:extLst>
              <p:ext uri="{D42A27DB-BD31-4B8C-83A1-F6EECF244321}">
                <p14:modId xmlns:p14="http://schemas.microsoft.com/office/powerpoint/2010/main" val="31980980"/>
              </p:ext>
            </p:extLst>
          </p:nvPr>
        </p:nvGraphicFramePr>
        <p:xfrm>
          <a:off x="784860" y="1775460"/>
          <a:ext cx="10622280" cy="2228118"/>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04 FEB 1945</a:t>
                      </a:r>
                    </a:p>
                  </a:txBody>
                  <a:tcPr/>
                </a:tc>
                <a:tc>
                  <a:txBody>
                    <a:bodyPr/>
                    <a:lstStyle/>
                    <a:p>
                      <a:r>
                        <a:rPr lang="en-US" dirty="0"/>
                        <a:t>USS Barbel (SS-316)</a:t>
                      </a:r>
                    </a:p>
                  </a:txBody>
                  <a:tcPr/>
                </a:tc>
                <a:tc>
                  <a:txBody>
                    <a:bodyPr/>
                    <a:lstStyle/>
                    <a:p>
                      <a:r>
                        <a:rPr lang="en-US" dirty="0"/>
                        <a:t>81 shipmates lost</a:t>
                      </a:r>
                    </a:p>
                  </a:txBody>
                  <a:tcPr/>
                </a:tc>
                <a:extLst>
                  <a:ext uri="{0D108BD9-81ED-4DB2-BD59-A6C34878D82A}">
                    <a16:rowId xmlns:a16="http://schemas.microsoft.com/office/drawing/2014/main" val="1048506693"/>
                  </a:ext>
                </a:extLst>
              </a:tr>
              <a:tr h="371353">
                <a:tc>
                  <a:txBody>
                    <a:bodyPr/>
                    <a:lstStyle/>
                    <a:p>
                      <a:r>
                        <a:rPr lang="en-US" dirty="0"/>
                        <a:t>11 FEB 1942</a:t>
                      </a:r>
                    </a:p>
                  </a:txBody>
                  <a:tcPr/>
                </a:tc>
                <a:tc>
                  <a:txBody>
                    <a:bodyPr/>
                    <a:lstStyle/>
                    <a:p>
                      <a:r>
                        <a:rPr lang="en-US" dirty="0"/>
                        <a:t>(1st) USS Shark (SS-174)</a:t>
                      </a:r>
                    </a:p>
                  </a:txBody>
                  <a:tcPr/>
                </a:tc>
                <a:tc>
                  <a:txBody>
                    <a:bodyPr/>
                    <a:lstStyle/>
                    <a:p>
                      <a:r>
                        <a:rPr lang="en-US" dirty="0"/>
                        <a:t>59 shipmates lost</a:t>
                      </a:r>
                    </a:p>
                  </a:txBody>
                  <a:tcPr/>
                </a:tc>
                <a:extLst>
                  <a:ext uri="{0D108BD9-81ED-4DB2-BD59-A6C34878D82A}">
                    <a16:rowId xmlns:a16="http://schemas.microsoft.com/office/drawing/2014/main" val="4158557563"/>
                  </a:ext>
                </a:extLst>
              </a:tr>
              <a:tr h="371353">
                <a:tc>
                  <a:txBody>
                    <a:bodyPr/>
                    <a:lstStyle/>
                    <a:p>
                      <a:r>
                        <a:rPr lang="en-US" dirty="0"/>
                        <a:t>16 FEB 1943</a:t>
                      </a:r>
                    </a:p>
                  </a:txBody>
                  <a:tcPr/>
                </a:tc>
                <a:tc>
                  <a:txBody>
                    <a:bodyPr/>
                    <a:lstStyle/>
                    <a:p>
                      <a:r>
                        <a:rPr lang="en-US" dirty="0"/>
                        <a:t>USS Amberjack (SS-219)</a:t>
                      </a:r>
                    </a:p>
                  </a:txBody>
                  <a:tcPr/>
                </a:tc>
                <a:tc>
                  <a:txBody>
                    <a:bodyPr/>
                    <a:lstStyle/>
                    <a:p>
                      <a:r>
                        <a:rPr lang="en-US" dirty="0"/>
                        <a:t>72 shipmates lost</a:t>
                      </a:r>
                    </a:p>
                  </a:txBody>
                  <a:tcPr/>
                </a:tc>
                <a:extLst>
                  <a:ext uri="{0D108BD9-81ED-4DB2-BD59-A6C34878D82A}">
                    <a16:rowId xmlns:a16="http://schemas.microsoft.com/office/drawing/2014/main" val="3158705762"/>
                  </a:ext>
                </a:extLst>
              </a:tr>
              <a:tr h="371353">
                <a:tc>
                  <a:txBody>
                    <a:bodyPr/>
                    <a:lstStyle/>
                    <a:p>
                      <a:r>
                        <a:rPr lang="en-US" dirty="0"/>
                        <a:t>26 FEB 1944</a:t>
                      </a:r>
                    </a:p>
                  </a:txBody>
                  <a:tcPr/>
                </a:tc>
                <a:tc>
                  <a:txBody>
                    <a:bodyPr/>
                    <a:lstStyle/>
                    <a:p>
                      <a:r>
                        <a:rPr lang="en-US" dirty="0"/>
                        <a:t>USS Grayback (SS-208) </a:t>
                      </a:r>
                    </a:p>
                  </a:txBody>
                  <a:tcPr/>
                </a:tc>
                <a:tc>
                  <a:txBody>
                    <a:bodyPr/>
                    <a:lstStyle/>
                    <a:p>
                      <a:r>
                        <a:rPr lang="en-US" dirty="0"/>
                        <a:t>80 shipmates lost</a:t>
                      </a:r>
                    </a:p>
                  </a:txBody>
                  <a:tcPr/>
                </a:tc>
                <a:extLst>
                  <a:ext uri="{0D108BD9-81ED-4DB2-BD59-A6C34878D82A}">
                    <a16:rowId xmlns:a16="http://schemas.microsoft.com/office/drawing/2014/main" val="556437262"/>
                  </a:ext>
                </a:extLst>
              </a:tr>
              <a:tr h="371353">
                <a:tc>
                  <a:txBody>
                    <a:bodyPr/>
                    <a:lstStyle/>
                    <a:p>
                      <a:r>
                        <a:rPr lang="en-US" dirty="0"/>
                        <a:t>29 FEB 1944</a:t>
                      </a:r>
                    </a:p>
                  </a:txBody>
                  <a:tcPr/>
                </a:tc>
                <a:tc>
                  <a:txBody>
                    <a:bodyPr/>
                    <a:lstStyle/>
                    <a:p>
                      <a:r>
                        <a:rPr lang="en-US" dirty="0"/>
                        <a:t>USS Trout (SS-202)</a:t>
                      </a:r>
                    </a:p>
                  </a:txBody>
                  <a:tcPr/>
                </a:tc>
                <a:tc>
                  <a:txBody>
                    <a:bodyPr/>
                    <a:lstStyle/>
                    <a:p>
                      <a:r>
                        <a:rPr lang="en-US" dirty="0"/>
                        <a:t>81 shipmates lost</a:t>
                      </a:r>
                    </a:p>
                  </a:txBody>
                  <a:tcPr/>
                </a:tc>
                <a:extLst>
                  <a:ext uri="{0D108BD9-81ED-4DB2-BD59-A6C34878D82A}">
                    <a16:rowId xmlns:a16="http://schemas.microsoft.com/office/drawing/2014/main" val="1749988705"/>
                  </a:ext>
                </a:extLst>
              </a:tr>
            </a:tbl>
          </a:graphicData>
        </a:graphic>
      </p:graphicFrame>
      <p:sp>
        <p:nvSpPr>
          <p:cNvPr id="8" name="TextBox 7">
            <a:extLst>
              <a:ext uri="{FF2B5EF4-FFF2-40B4-BE49-F238E27FC236}">
                <a16:creationId xmlns:a16="http://schemas.microsoft.com/office/drawing/2014/main" id="{B5FE199A-8D7F-44C4-E8D5-8B6FDD6AB2DF}"/>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257759386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30E354-A40F-0C4C-DEB6-ED0EA193E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04AE8-0B2C-1FF7-24CF-C53046674AAE}"/>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D0915ADE-259B-8878-87C4-AA5F084EBC79}"/>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920DFAED-27E2-88C4-21B4-7B8AA9DEC094}"/>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A16177CD-94B6-4906-950F-FD87C992CFA9}"/>
              </a:ext>
            </a:extLst>
          </p:cNvPr>
          <p:cNvSpPr>
            <a:spLocks noGrp="1"/>
          </p:cNvSpPr>
          <p:nvPr>
            <p:ph type="sldNum" sz="quarter" idx="12"/>
          </p:nvPr>
        </p:nvSpPr>
        <p:spPr/>
        <p:txBody>
          <a:bodyPr/>
          <a:lstStyle/>
          <a:p>
            <a:fld id="{3BB20912-B61B-467F-A69B-01071E01DB7E}" type="slidenum">
              <a:rPr lang="en-US" smtClean="0"/>
              <a:t>21</a:t>
            </a:fld>
            <a:endParaRPr lang="en-US"/>
          </a:p>
        </p:txBody>
      </p:sp>
      <p:graphicFrame>
        <p:nvGraphicFramePr>
          <p:cNvPr id="7" name="Table 6">
            <a:extLst>
              <a:ext uri="{FF2B5EF4-FFF2-40B4-BE49-F238E27FC236}">
                <a16:creationId xmlns:a16="http://schemas.microsoft.com/office/drawing/2014/main" id="{C6FCECB9-F5C2-2668-D103-07C6C99CADB0}"/>
              </a:ext>
            </a:extLst>
          </p:cNvPr>
          <p:cNvGraphicFramePr>
            <a:graphicFrameLocks noGrp="1"/>
          </p:cNvGraphicFramePr>
          <p:nvPr>
            <p:extLst>
              <p:ext uri="{D42A27DB-BD31-4B8C-83A1-F6EECF244321}">
                <p14:modId xmlns:p14="http://schemas.microsoft.com/office/powerpoint/2010/main" val="3357209708"/>
              </p:ext>
            </p:extLst>
          </p:nvPr>
        </p:nvGraphicFramePr>
        <p:xfrm>
          <a:off x="784860" y="1775460"/>
          <a:ext cx="10622280" cy="3336584"/>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0">
                <a:tc>
                  <a:txBody>
                    <a:bodyPr/>
                    <a:lstStyle/>
                    <a:p>
                      <a:r>
                        <a:rPr lang="en-US" dirty="0"/>
                        <a:t>03 MAR 1942</a:t>
                      </a:r>
                    </a:p>
                  </a:txBody>
                  <a:tcPr/>
                </a:tc>
                <a:tc>
                  <a:txBody>
                    <a:bodyPr/>
                    <a:lstStyle/>
                    <a:p>
                      <a:r>
                        <a:rPr lang="en-US" dirty="0"/>
                        <a:t>USS Perch (SS-176) </a:t>
                      </a:r>
                    </a:p>
                  </a:txBody>
                  <a:tcPr/>
                </a:tc>
                <a:tc>
                  <a:txBody>
                    <a:bodyPr/>
                    <a:lstStyle/>
                    <a:p>
                      <a:r>
                        <a:rPr lang="en-US" dirty="0"/>
                        <a:t>6 shipmates captured as PoW</a:t>
                      </a:r>
                    </a:p>
                  </a:txBody>
                  <a:tcPr/>
                </a:tc>
                <a:extLst>
                  <a:ext uri="{0D108BD9-81ED-4DB2-BD59-A6C34878D82A}">
                    <a16:rowId xmlns:a16="http://schemas.microsoft.com/office/drawing/2014/main" val="4158557563"/>
                  </a:ext>
                </a:extLst>
              </a:tr>
              <a:tr h="371353">
                <a:tc>
                  <a:txBody>
                    <a:bodyPr/>
                    <a:lstStyle/>
                    <a:p>
                      <a:r>
                        <a:rPr lang="en-US" dirty="0"/>
                        <a:t>05 MAR 1943</a:t>
                      </a:r>
                    </a:p>
                  </a:txBody>
                  <a:tcPr/>
                </a:tc>
                <a:tc>
                  <a:txBody>
                    <a:bodyPr/>
                    <a:lstStyle/>
                    <a:p>
                      <a:r>
                        <a:rPr lang="en-US" dirty="0"/>
                        <a:t>USS Grampus (SS-207)</a:t>
                      </a:r>
                    </a:p>
                  </a:txBody>
                  <a:tcPr/>
                </a:tc>
                <a:tc>
                  <a:txBody>
                    <a:bodyPr/>
                    <a:lstStyle/>
                    <a:p>
                      <a:r>
                        <a:rPr lang="en-US" dirty="0"/>
                        <a:t>71 shipmates lost</a:t>
                      </a:r>
                    </a:p>
                  </a:txBody>
                  <a:tcPr/>
                </a:tc>
                <a:extLst>
                  <a:ext uri="{0D108BD9-81ED-4DB2-BD59-A6C34878D82A}">
                    <a16:rowId xmlns:a16="http://schemas.microsoft.com/office/drawing/2014/main" val="3158705762"/>
                  </a:ext>
                </a:extLst>
              </a:tr>
              <a:tr h="371353">
                <a:tc>
                  <a:txBody>
                    <a:bodyPr/>
                    <a:lstStyle/>
                    <a:p>
                      <a:r>
                        <a:rPr lang="nb-NO" dirty="0"/>
                        <a:t>12</a:t>
                      </a:r>
                      <a:r>
                        <a:rPr lang="en-US" dirty="0"/>
                        <a:t> MAR</a:t>
                      </a:r>
                      <a:r>
                        <a:rPr lang="nb-NO" dirty="0"/>
                        <a:t> 1920</a:t>
                      </a:r>
                      <a:endParaRPr lang="en-US" dirty="0"/>
                    </a:p>
                  </a:txBody>
                  <a:tcPr/>
                </a:tc>
                <a:tc>
                  <a:txBody>
                    <a:bodyPr/>
                    <a:lstStyle/>
                    <a:p>
                      <a:r>
                        <a:rPr lang="nb-NO" dirty="0"/>
                        <a:t>USS H-1 (SS-28)</a:t>
                      </a:r>
                      <a:endParaRPr lang="en-US" dirty="0"/>
                    </a:p>
                  </a:txBody>
                  <a:tcPr/>
                </a:tc>
                <a:tc>
                  <a:txBody>
                    <a:bodyPr/>
                    <a:lstStyle/>
                    <a:p>
                      <a:r>
                        <a:rPr lang="nb-NO" dirty="0"/>
                        <a:t>4 </a:t>
                      </a:r>
                      <a:r>
                        <a:rPr lang="en-US" dirty="0"/>
                        <a:t>shipmates</a:t>
                      </a:r>
                      <a:r>
                        <a:rPr lang="nb-NO" dirty="0"/>
                        <a:t> lost</a:t>
                      </a:r>
                      <a:endParaRPr lang="en-US" dirty="0"/>
                    </a:p>
                  </a:txBody>
                  <a:tcPr/>
                </a:tc>
                <a:extLst>
                  <a:ext uri="{0D108BD9-81ED-4DB2-BD59-A6C34878D82A}">
                    <a16:rowId xmlns:a16="http://schemas.microsoft.com/office/drawing/2014/main" val="556437262"/>
                  </a:ext>
                </a:extLst>
              </a:tr>
              <a:tr h="371353">
                <a:tc>
                  <a:txBody>
                    <a:bodyPr/>
                    <a:lstStyle/>
                    <a:p>
                      <a:r>
                        <a:rPr lang="en-US" dirty="0"/>
                        <a:t>15 MAR 1943</a:t>
                      </a:r>
                    </a:p>
                  </a:txBody>
                  <a:tcPr/>
                </a:tc>
                <a:tc>
                  <a:txBody>
                    <a:bodyPr/>
                    <a:lstStyle/>
                    <a:p>
                      <a:r>
                        <a:rPr lang="en-US" dirty="0"/>
                        <a:t>USS Triton (SS-201) </a:t>
                      </a:r>
                    </a:p>
                  </a:txBody>
                  <a:tcPr/>
                </a:tc>
                <a:tc>
                  <a:txBody>
                    <a:bodyPr/>
                    <a:lstStyle/>
                    <a:p>
                      <a:r>
                        <a:rPr lang="en-US" dirty="0"/>
                        <a:t>74 shipmates lost</a:t>
                      </a:r>
                    </a:p>
                  </a:txBody>
                  <a:tcPr/>
                </a:tc>
                <a:extLst>
                  <a:ext uri="{0D108BD9-81ED-4DB2-BD59-A6C34878D82A}">
                    <a16:rowId xmlns:a16="http://schemas.microsoft.com/office/drawing/2014/main" val="1749988705"/>
                  </a:ext>
                </a:extLst>
              </a:tr>
              <a:tr h="371353">
                <a:tc>
                  <a:txBody>
                    <a:bodyPr/>
                    <a:lstStyle/>
                    <a:p>
                      <a:r>
                        <a:rPr lang="sv-SE" dirty="0"/>
                        <a:t>20</a:t>
                      </a:r>
                      <a:r>
                        <a:rPr lang="en-US" dirty="0"/>
                        <a:t> MAR</a:t>
                      </a:r>
                      <a:r>
                        <a:rPr lang="sv-SE" dirty="0"/>
                        <a:t> 1945</a:t>
                      </a:r>
                      <a:endParaRPr lang="en-US" dirty="0"/>
                    </a:p>
                  </a:txBody>
                  <a:tcPr/>
                </a:tc>
                <a:tc>
                  <a:txBody>
                    <a:bodyPr/>
                    <a:lstStyle/>
                    <a:p>
                      <a:r>
                        <a:rPr lang="sv-SE" dirty="0"/>
                        <a:t>USS Kete (SS-369)</a:t>
                      </a:r>
                      <a:endParaRPr lang="en-US" dirty="0"/>
                    </a:p>
                  </a:txBody>
                  <a:tcPr/>
                </a:tc>
                <a:tc>
                  <a:txBody>
                    <a:bodyPr/>
                    <a:lstStyle/>
                    <a:p>
                      <a:r>
                        <a:rPr lang="sv-SE" dirty="0"/>
                        <a:t>87 </a:t>
                      </a:r>
                      <a:r>
                        <a:rPr lang="en-US" dirty="0"/>
                        <a:t>shipmates</a:t>
                      </a:r>
                      <a:r>
                        <a:rPr lang="sv-SE" dirty="0"/>
                        <a:t> lost</a:t>
                      </a:r>
                      <a:endParaRPr lang="en-US" dirty="0"/>
                    </a:p>
                  </a:txBody>
                  <a:tcPr/>
                </a:tc>
                <a:extLst>
                  <a:ext uri="{0D108BD9-81ED-4DB2-BD59-A6C34878D82A}">
                    <a16:rowId xmlns:a16="http://schemas.microsoft.com/office/drawing/2014/main" val="1217052724"/>
                  </a:ext>
                </a:extLst>
              </a:tr>
              <a:tr h="371353">
                <a:tc>
                  <a:txBody>
                    <a:bodyPr/>
                    <a:lstStyle/>
                    <a:p>
                      <a:r>
                        <a:rPr lang="en-US" dirty="0"/>
                        <a:t>25 MAR 1915</a:t>
                      </a:r>
                    </a:p>
                  </a:txBody>
                  <a:tcPr/>
                </a:tc>
                <a:tc>
                  <a:txBody>
                    <a:bodyPr/>
                    <a:lstStyle/>
                    <a:p>
                      <a:r>
                        <a:rPr lang="en-US" dirty="0"/>
                        <a:t>USS F-4 (Skate) (SS-23) </a:t>
                      </a:r>
                    </a:p>
                  </a:txBody>
                  <a:tcPr/>
                </a:tc>
                <a:tc>
                  <a:txBody>
                    <a:bodyPr/>
                    <a:lstStyle/>
                    <a:p>
                      <a:r>
                        <a:rPr lang="en-US" dirty="0"/>
                        <a:t>21 shipmates lost</a:t>
                      </a:r>
                    </a:p>
                  </a:txBody>
                  <a:tcPr/>
                </a:tc>
                <a:extLst>
                  <a:ext uri="{0D108BD9-81ED-4DB2-BD59-A6C34878D82A}">
                    <a16:rowId xmlns:a16="http://schemas.microsoft.com/office/drawing/2014/main" val="4002178008"/>
                  </a:ext>
                </a:extLst>
              </a:tr>
              <a:tr h="371353">
                <a:tc>
                  <a:txBody>
                    <a:bodyPr/>
                    <a:lstStyle/>
                    <a:p>
                      <a:r>
                        <a:rPr lang="en-US" dirty="0"/>
                        <a:t>26 MAR 1944</a:t>
                      </a:r>
                    </a:p>
                  </a:txBody>
                  <a:tcPr/>
                </a:tc>
                <a:tc>
                  <a:txBody>
                    <a:bodyPr/>
                    <a:lstStyle/>
                    <a:p>
                      <a:r>
                        <a:rPr lang="en-US" dirty="0"/>
                        <a:t>USS Tullibee (SS-284)</a:t>
                      </a:r>
                    </a:p>
                  </a:txBody>
                  <a:tcPr/>
                </a:tc>
                <a:tc>
                  <a:txBody>
                    <a:bodyPr/>
                    <a:lstStyle/>
                    <a:p>
                      <a:r>
                        <a:rPr lang="en-US" dirty="0"/>
                        <a:t>79 shipmates lost </a:t>
                      </a:r>
                    </a:p>
                  </a:txBody>
                  <a:tcPr/>
                </a:tc>
                <a:extLst>
                  <a:ext uri="{0D108BD9-81ED-4DB2-BD59-A6C34878D82A}">
                    <a16:rowId xmlns:a16="http://schemas.microsoft.com/office/drawing/2014/main" val="2547738229"/>
                  </a:ext>
                </a:extLst>
              </a:tr>
              <a:tr h="371353">
                <a:tc>
                  <a:txBody>
                    <a:bodyPr/>
                    <a:lstStyle/>
                    <a:p>
                      <a:r>
                        <a:rPr lang="en-US" dirty="0"/>
                        <a:t>26 MAR 1945 </a:t>
                      </a:r>
                    </a:p>
                  </a:txBody>
                  <a:tcPr/>
                </a:tc>
                <a:tc>
                  <a:txBody>
                    <a:bodyPr/>
                    <a:lstStyle/>
                    <a:p>
                      <a:r>
                        <a:rPr lang="en-US" dirty="0"/>
                        <a:t>USS Trigger (SS-237) </a:t>
                      </a:r>
                    </a:p>
                  </a:txBody>
                  <a:tcPr/>
                </a:tc>
                <a:tc>
                  <a:txBody>
                    <a:bodyPr/>
                    <a:lstStyle/>
                    <a:p>
                      <a:r>
                        <a:rPr lang="en-US" dirty="0"/>
                        <a:t>89 shipmates lost</a:t>
                      </a:r>
                    </a:p>
                  </a:txBody>
                  <a:tcPr/>
                </a:tc>
                <a:extLst>
                  <a:ext uri="{0D108BD9-81ED-4DB2-BD59-A6C34878D82A}">
                    <a16:rowId xmlns:a16="http://schemas.microsoft.com/office/drawing/2014/main" val="3802578755"/>
                  </a:ext>
                </a:extLst>
              </a:tr>
            </a:tbl>
          </a:graphicData>
        </a:graphic>
      </p:graphicFrame>
      <p:sp>
        <p:nvSpPr>
          <p:cNvPr id="8" name="TextBox 7">
            <a:extLst>
              <a:ext uri="{FF2B5EF4-FFF2-40B4-BE49-F238E27FC236}">
                <a16:creationId xmlns:a16="http://schemas.microsoft.com/office/drawing/2014/main" id="{6A7E2906-85F9-D5C4-85F5-24FAB1A06A66}"/>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244212642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E0154-A657-F407-C8B2-B28727FC4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9991C-DAFE-D364-BA25-060CCBE2AE49}"/>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4CCDC0AB-7F06-2866-E5AA-E31BBE63284C}"/>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7D545695-0171-329E-C0AE-95F8DE22EEF4}"/>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49B0B695-196F-78D7-3E39-153D06297755}"/>
              </a:ext>
            </a:extLst>
          </p:cNvPr>
          <p:cNvSpPr>
            <a:spLocks noGrp="1"/>
          </p:cNvSpPr>
          <p:nvPr>
            <p:ph type="sldNum" sz="quarter" idx="12"/>
          </p:nvPr>
        </p:nvSpPr>
        <p:spPr/>
        <p:txBody>
          <a:bodyPr/>
          <a:lstStyle/>
          <a:p>
            <a:fld id="{3BB20912-B61B-467F-A69B-01071E01DB7E}" type="slidenum">
              <a:rPr lang="en-US" smtClean="0"/>
              <a:t>22</a:t>
            </a:fld>
            <a:endParaRPr lang="en-US"/>
          </a:p>
        </p:txBody>
      </p:sp>
      <p:graphicFrame>
        <p:nvGraphicFramePr>
          <p:cNvPr id="7" name="Table 6">
            <a:extLst>
              <a:ext uri="{FF2B5EF4-FFF2-40B4-BE49-F238E27FC236}">
                <a16:creationId xmlns:a16="http://schemas.microsoft.com/office/drawing/2014/main" id="{A5780A57-1800-8BBE-9DFF-4958FA998D3F}"/>
              </a:ext>
            </a:extLst>
          </p:cNvPr>
          <p:cNvGraphicFramePr>
            <a:graphicFrameLocks noGrp="1"/>
          </p:cNvGraphicFramePr>
          <p:nvPr>
            <p:extLst>
              <p:ext uri="{D42A27DB-BD31-4B8C-83A1-F6EECF244321}">
                <p14:modId xmlns:p14="http://schemas.microsoft.com/office/powerpoint/2010/main" val="2488417946"/>
              </p:ext>
            </p:extLst>
          </p:nvPr>
        </p:nvGraphicFramePr>
        <p:xfrm>
          <a:off x="784860" y="1775460"/>
          <a:ext cx="10622280" cy="2954045"/>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03 APR 1943</a:t>
                      </a:r>
                    </a:p>
                  </a:txBody>
                  <a:tcPr/>
                </a:tc>
                <a:tc>
                  <a:txBody>
                    <a:bodyPr/>
                    <a:lstStyle/>
                    <a:p>
                      <a:r>
                        <a:rPr lang="en-US" dirty="0"/>
                        <a:t>USS Pickerel (SS-177)</a:t>
                      </a:r>
                    </a:p>
                  </a:txBody>
                  <a:tcPr/>
                </a:tc>
                <a:tc>
                  <a:txBody>
                    <a:bodyPr/>
                    <a:lstStyle/>
                    <a:p>
                      <a:r>
                        <a:rPr lang="en-US" dirty="0"/>
                        <a:t>74 shipmates lost</a:t>
                      </a:r>
                    </a:p>
                  </a:txBody>
                  <a:tcPr/>
                </a:tc>
                <a:extLst>
                  <a:ext uri="{0D108BD9-81ED-4DB2-BD59-A6C34878D82A}">
                    <a16:rowId xmlns:a16="http://schemas.microsoft.com/office/drawing/2014/main" val="4158557563"/>
                  </a:ext>
                </a:extLst>
              </a:tr>
              <a:tr h="371353">
                <a:tc>
                  <a:txBody>
                    <a:bodyPr/>
                    <a:lstStyle/>
                    <a:p>
                      <a:r>
                        <a:rPr lang="en-US" dirty="0"/>
                        <a:t>08 APR 1945</a:t>
                      </a:r>
                    </a:p>
                  </a:txBody>
                  <a:tcPr/>
                </a:tc>
                <a:tc>
                  <a:txBody>
                    <a:bodyPr/>
                    <a:lstStyle/>
                    <a:p>
                      <a:r>
                        <a:rPr lang="en-US" dirty="0"/>
                        <a:t>USS Snook (SS-279)</a:t>
                      </a:r>
                    </a:p>
                  </a:txBody>
                  <a:tcPr/>
                </a:tc>
                <a:tc>
                  <a:txBody>
                    <a:bodyPr/>
                    <a:lstStyle/>
                    <a:p>
                      <a:r>
                        <a:rPr lang="en-US" dirty="0"/>
                        <a:t>84 shipmates lost</a:t>
                      </a:r>
                    </a:p>
                  </a:txBody>
                  <a:tcPr/>
                </a:tc>
                <a:extLst>
                  <a:ext uri="{0D108BD9-81ED-4DB2-BD59-A6C34878D82A}">
                    <a16:rowId xmlns:a16="http://schemas.microsoft.com/office/drawing/2014/main" val="3158705762"/>
                  </a:ext>
                </a:extLst>
              </a:tr>
              <a:tr h="371353">
                <a:tc>
                  <a:txBody>
                    <a:bodyPr/>
                    <a:lstStyle/>
                    <a:p>
                      <a:r>
                        <a:rPr lang="en-US" dirty="0"/>
                        <a:t>10 APR 1963</a:t>
                      </a:r>
                    </a:p>
                  </a:txBody>
                  <a:tcPr/>
                </a:tc>
                <a:tc>
                  <a:txBody>
                    <a:bodyPr/>
                    <a:lstStyle/>
                    <a:p>
                      <a:r>
                        <a:rPr lang="en-US" dirty="0"/>
                        <a:t>USS Thresher (SSN-593)</a:t>
                      </a:r>
                    </a:p>
                  </a:txBody>
                  <a:tcPr/>
                </a:tc>
                <a:tc>
                  <a:txBody>
                    <a:bodyPr/>
                    <a:lstStyle/>
                    <a:p>
                      <a:r>
                        <a:rPr lang="en-US" dirty="0"/>
                        <a:t>129 shipmates lost</a:t>
                      </a:r>
                    </a:p>
                  </a:txBody>
                  <a:tcPr/>
                </a:tc>
                <a:extLst>
                  <a:ext uri="{0D108BD9-81ED-4DB2-BD59-A6C34878D82A}">
                    <a16:rowId xmlns:a16="http://schemas.microsoft.com/office/drawing/2014/main" val="556437262"/>
                  </a:ext>
                </a:extLst>
              </a:tr>
              <a:tr h="371353">
                <a:tc>
                  <a:txBody>
                    <a:bodyPr/>
                    <a:lstStyle/>
                    <a:p>
                      <a:r>
                        <a:rPr lang="en-US" dirty="0"/>
                        <a:t>18 APR 1944</a:t>
                      </a:r>
                    </a:p>
                  </a:txBody>
                  <a:tcPr/>
                </a:tc>
                <a:tc>
                  <a:txBody>
                    <a:bodyPr/>
                    <a:lstStyle/>
                    <a:p>
                      <a:r>
                        <a:rPr lang="en-US" dirty="0"/>
                        <a:t>USS Gudgeon (SS-211)</a:t>
                      </a:r>
                    </a:p>
                  </a:txBody>
                  <a:tcPr/>
                </a:tc>
                <a:tc>
                  <a:txBody>
                    <a:bodyPr/>
                    <a:lstStyle/>
                    <a:p>
                      <a:r>
                        <a:rPr lang="en-US" dirty="0"/>
                        <a:t>79 shipmates lost</a:t>
                      </a:r>
                    </a:p>
                  </a:txBody>
                  <a:tcPr/>
                </a:tc>
                <a:extLst>
                  <a:ext uri="{0D108BD9-81ED-4DB2-BD59-A6C34878D82A}">
                    <a16:rowId xmlns:a16="http://schemas.microsoft.com/office/drawing/2014/main" val="1749988705"/>
                  </a:ext>
                </a:extLst>
              </a:tr>
              <a:tr h="0">
                <a:tc>
                  <a:txBody>
                    <a:bodyPr/>
                    <a:lstStyle/>
                    <a:p>
                      <a:r>
                        <a:rPr lang="en-US" dirty="0"/>
                        <a:t>20 APR 1926</a:t>
                      </a:r>
                    </a:p>
                  </a:txBody>
                  <a:tcPr/>
                </a:tc>
                <a:tc>
                  <a:txBody>
                    <a:bodyPr/>
                    <a:lstStyle/>
                    <a:p>
                      <a:r>
                        <a:rPr lang="en-US" dirty="0"/>
                        <a:t>USS S-49 (SS-160)</a:t>
                      </a:r>
                    </a:p>
                  </a:txBody>
                  <a:tcPr/>
                </a:tc>
                <a:tc>
                  <a:txBody>
                    <a:bodyPr/>
                    <a:lstStyle/>
                    <a:p>
                      <a:r>
                        <a:rPr lang="en-US" dirty="0"/>
                        <a:t>4 shipmates lost</a:t>
                      </a:r>
                    </a:p>
                  </a:txBody>
                  <a:tcPr/>
                </a:tc>
                <a:extLst>
                  <a:ext uri="{0D108BD9-81ED-4DB2-BD59-A6C34878D82A}">
                    <a16:rowId xmlns:a16="http://schemas.microsoft.com/office/drawing/2014/main" val="343066226"/>
                  </a:ext>
                </a:extLst>
              </a:tr>
              <a:tr h="0">
                <a:tc>
                  <a:txBody>
                    <a:bodyPr/>
                    <a:lstStyle/>
                    <a:p>
                      <a:r>
                        <a:rPr lang="en-US" dirty="0"/>
                        <a:t>22 APR 1943</a:t>
                      </a:r>
                    </a:p>
                  </a:txBody>
                  <a:tcPr/>
                </a:tc>
                <a:tc>
                  <a:txBody>
                    <a:bodyPr/>
                    <a:lstStyle/>
                    <a:p>
                      <a:r>
                        <a:rPr lang="en-US" dirty="0"/>
                        <a:t>USS Grenadier (SS-210) </a:t>
                      </a:r>
                    </a:p>
                  </a:txBody>
                  <a:tcPr/>
                </a:tc>
                <a:tc>
                  <a:txBody>
                    <a:bodyPr/>
                    <a:lstStyle/>
                    <a:p>
                      <a:r>
                        <a:rPr lang="en-US" dirty="0"/>
                        <a:t>4 shipmates captured as PoW</a:t>
                      </a:r>
                    </a:p>
                  </a:txBody>
                  <a:tcPr/>
                </a:tc>
                <a:extLst>
                  <a:ext uri="{0D108BD9-81ED-4DB2-BD59-A6C34878D82A}">
                    <a16:rowId xmlns:a16="http://schemas.microsoft.com/office/drawing/2014/main" val="1217052724"/>
                  </a:ext>
                </a:extLst>
              </a:tr>
              <a:tr h="0">
                <a:tc>
                  <a:txBody>
                    <a:bodyPr/>
                    <a:lstStyle/>
                    <a:p>
                      <a:r>
                        <a:rPr lang="en-US" dirty="0"/>
                        <a:t>24 APR 1988</a:t>
                      </a:r>
                    </a:p>
                  </a:txBody>
                  <a:tcPr/>
                </a:tc>
                <a:tc>
                  <a:txBody>
                    <a:bodyPr/>
                    <a:lstStyle/>
                    <a:p>
                      <a:r>
                        <a:rPr lang="en-US" dirty="0"/>
                        <a:t>USS Bonefish (SS-582)</a:t>
                      </a:r>
                    </a:p>
                  </a:txBody>
                  <a:tcPr/>
                </a:tc>
                <a:tc>
                  <a:txBody>
                    <a:bodyPr/>
                    <a:lstStyle/>
                    <a:p>
                      <a:r>
                        <a:rPr lang="en-US" dirty="0"/>
                        <a:t>3 shipmates lost</a:t>
                      </a:r>
                    </a:p>
                  </a:txBody>
                  <a:tcPr/>
                </a:tc>
                <a:extLst>
                  <a:ext uri="{0D108BD9-81ED-4DB2-BD59-A6C34878D82A}">
                    <a16:rowId xmlns:a16="http://schemas.microsoft.com/office/drawing/2014/main" val="1764534256"/>
                  </a:ext>
                </a:extLst>
              </a:tr>
            </a:tbl>
          </a:graphicData>
        </a:graphic>
      </p:graphicFrame>
      <p:sp>
        <p:nvSpPr>
          <p:cNvPr id="8" name="TextBox 7">
            <a:extLst>
              <a:ext uri="{FF2B5EF4-FFF2-40B4-BE49-F238E27FC236}">
                <a16:creationId xmlns:a16="http://schemas.microsoft.com/office/drawing/2014/main" id="{0B0353B6-582A-CE82-2A64-819647395024}"/>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385913210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547D25-6027-514C-451A-9831F919C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A3864-DBED-FD25-CCC2-E01E20178C78}"/>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5C7B486F-A3A0-4976-36C9-414834E09BCB}"/>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AC1EE6A0-9629-E6BF-B71E-AD9FF77443C2}"/>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3B11634B-F613-DB9D-B84F-A74DAF6BD7CA}"/>
              </a:ext>
            </a:extLst>
          </p:cNvPr>
          <p:cNvSpPr>
            <a:spLocks noGrp="1"/>
          </p:cNvSpPr>
          <p:nvPr>
            <p:ph type="sldNum" sz="quarter" idx="12"/>
          </p:nvPr>
        </p:nvSpPr>
        <p:spPr/>
        <p:txBody>
          <a:bodyPr/>
          <a:lstStyle/>
          <a:p>
            <a:fld id="{3BB20912-B61B-467F-A69B-01071E01DB7E}" type="slidenum">
              <a:rPr lang="en-US" smtClean="0"/>
              <a:t>23</a:t>
            </a:fld>
            <a:endParaRPr lang="en-US"/>
          </a:p>
        </p:txBody>
      </p:sp>
      <p:graphicFrame>
        <p:nvGraphicFramePr>
          <p:cNvPr id="7" name="Table 6">
            <a:extLst>
              <a:ext uri="{FF2B5EF4-FFF2-40B4-BE49-F238E27FC236}">
                <a16:creationId xmlns:a16="http://schemas.microsoft.com/office/drawing/2014/main" id="{BC8CA127-08A8-58D7-FFD8-E34057794E08}"/>
              </a:ext>
            </a:extLst>
          </p:cNvPr>
          <p:cNvGraphicFramePr>
            <a:graphicFrameLocks noGrp="1"/>
          </p:cNvGraphicFramePr>
          <p:nvPr>
            <p:extLst>
              <p:ext uri="{D42A27DB-BD31-4B8C-83A1-F6EECF244321}">
                <p14:modId xmlns:p14="http://schemas.microsoft.com/office/powerpoint/2010/main" val="139483142"/>
              </p:ext>
            </p:extLst>
          </p:nvPr>
        </p:nvGraphicFramePr>
        <p:xfrm>
          <a:off x="784860" y="1775460"/>
          <a:ext cx="10622280" cy="1856765"/>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03 MAY 1945</a:t>
                      </a:r>
                    </a:p>
                  </a:txBody>
                  <a:tcPr/>
                </a:tc>
                <a:tc>
                  <a:txBody>
                    <a:bodyPr/>
                    <a:lstStyle/>
                    <a:p>
                      <a:r>
                        <a:rPr lang="en-US" dirty="0"/>
                        <a:t>USS </a:t>
                      </a:r>
                      <a:r>
                        <a:rPr lang="en-US" dirty="0" err="1"/>
                        <a:t>Lagarto</a:t>
                      </a:r>
                      <a:r>
                        <a:rPr lang="en-US" dirty="0"/>
                        <a:t> (SS-371) </a:t>
                      </a:r>
                    </a:p>
                  </a:txBody>
                  <a:tcPr/>
                </a:tc>
                <a:tc>
                  <a:txBody>
                    <a:bodyPr/>
                    <a:lstStyle/>
                    <a:p>
                      <a:r>
                        <a:rPr lang="en-US" dirty="0"/>
                        <a:t>86 shipmates lost</a:t>
                      </a:r>
                    </a:p>
                  </a:txBody>
                  <a:tcPr/>
                </a:tc>
                <a:extLst>
                  <a:ext uri="{0D108BD9-81ED-4DB2-BD59-A6C34878D82A}">
                    <a16:rowId xmlns:a16="http://schemas.microsoft.com/office/drawing/2014/main" val="4158557563"/>
                  </a:ext>
                </a:extLst>
              </a:tr>
              <a:tr h="371353">
                <a:tc>
                  <a:txBody>
                    <a:bodyPr/>
                    <a:lstStyle/>
                    <a:p>
                      <a:r>
                        <a:rPr lang="en-US" dirty="0"/>
                        <a:t>22 MAY 1968</a:t>
                      </a:r>
                    </a:p>
                  </a:txBody>
                  <a:tcPr/>
                </a:tc>
                <a:tc>
                  <a:txBody>
                    <a:bodyPr/>
                    <a:lstStyle/>
                    <a:p>
                      <a:r>
                        <a:rPr lang="en-US" dirty="0"/>
                        <a:t>USS Scorpion (SSN-589) </a:t>
                      </a:r>
                    </a:p>
                  </a:txBody>
                  <a:tcPr/>
                </a:tc>
                <a:tc>
                  <a:txBody>
                    <a:bodyPr/>
                    <a:lstStyle/>
                    <a:p>
                      <a:r>
                        <a:rPr lang="en-US" dirty="0"/>
                        <a:t>99 shipmates lost</a:t>
                      </a:r>
                    </a:p>
                  </a:txBody>
                  <a:tcPr/>
                </a:tc>
                <a:extLst>
                  <a:ext uri="{0D108BD9-81ED-4DB2-BD59-A6C34878D82A}">
                    <a16:rowId xmlns:a16="http://schemas.microsoft.com/office/drawing/2014/main" val="3158705762"/>
                  </a:ext>
                </a:extLst>
              </a:tr>
              <a:tr h="371353">
                <a:tc>
                  <a:txBody>
                    <a:bodyPr/>
                    <a:lstStyle/>
                    <a:p>
                      <a:r>
                        <a:rPr lang="en-US" dirty="0"/>
                        <a:t>23 MAY 1939</a:t>
                      </a:r>
                    </a:p>
                  </a:txBody>
                  <a:tcPr/>
                </a:tc>
                <a:tc>
                  <a:txBody>
                    <a:bodyPr/>
                    <a:lstStyle/>
                    <a:p>
                      <a:r>
                        <a:rPr lang="en-US" dirty="0"/>
                        <a:t>USS Squalus (SS-162) </a:t>
                      </a:r>
                    </a:p>
                  </a:txBody>
                  <a:tcPr/>
                </a:tc>
                <a:tc>
                  <a:txBody>
                    <a:bodyPr/>
                    <a:lstStyle/>
                    <a:p>
                      <a:r>
                        <a:rPr lang="en-US" dirty="0"/>
                        <a:t>26 shipmates lost</a:t>
                      </a:r>
                    </a:p>
                  </a:txBody>
                  <a:tcPr/>
                </a:tc>
                <a:extLst>
                  <a:ext uri="{0D108BD9-81ED-4DB2-BD59-A6C34878D82A}">
                    <a16:rowId xmlns:a16="http://schemas.microsoft.com/office/drawing/2014/main" val="556437262"/>
                  </a:ext>
                </a:extLst>
              </a:tr>
              <a:tr h="371353">
                <a:tc>
                  <a:txBody>
                    <a:bodyPr/>
                    <a:lstStyle/>
                    <a:p>
                      <a:r>
                        <a:rPr lang="en-US" dirty="0"/>
                        <a:t>29 MAY 1958</a:t>
                      </a:r>
                    </a:p>
                  </a:txBody>
                  <a:tcPr/>
                </a:tc>
                <a:tc>
                  <a:txBody>
                    <a:bodyPr/>
                    <a:lstStyle/>
                    <a:p>
                      <a:r>
                        <a:rPr lang="en-US" dirty="0"/>
                        <a:t>USS Stickleback (SS-415) </a:t>
                      </a:r>
                    </a:p>
                  </a:txBody>
                  <a:tcPr/>
                </a:tc>
                <a:tc>
                  <a:txBody>
                    <a:bodyPr/>
                    <a:lstStyle/>
                    <a:p>
                      <a:r>
                        <a:rPr lang="en-US" dirty="0"/>
                        <a:t>no loss of life</a:t>
                      </a:r>
                    </a:p>
                  </a:txBody>
                  <a:tcPr/>
                </a:tc>
                <a:extLst>
                  <a:ext uri="{0D108BD9-81ED-4DB2-BD59-A6C34878D82A}">
                    <a16:rowId xmlns:a16="http://schemas.microsoft.com/office/drawing/2014/main" val="1749988705"/>
                  </a:ext>
                </a:extLst>
              </a:tr>
            </a:tbl>
          </a:graphicData>
        </a:graphic>
      </p:graphicFrame>
      <p:sp>
        <p:nvSpPr>
          <p:cNvPr id="8" name="TextBox 7">
            <a:extLst>
              <a:ext uri="{FF2B5EF4-FFF2-40B4-BE49-F238E27FC236}">
                <a16:creationId xmlns:a16="http://schemas.microsoft.com/office/drawing/2014/main" id="{F35F985B-E29F-9912-96AD-E4CE9E123D4F}"/>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393545293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7AFD92-8DF9-F231-3E66-45B711F06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46F78-BA20-BA83-91CE-1BB7978B9189}"/>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B5C4B9F4-6282-15FC-2812-255C4B13A2D3}"/>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80B6F3DE-26D9-FE75-95D5-ABFEDB71BDD3}"/>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A8F89F8F-0DB9-5E2A-ABE4-069E7F768C4A}"/>
              </a:ext>
            </a:extLst>
          </p:cNvPr>
          <p:cNvSpPr>
            <a:spLocks noGrp="1"/>
          </p:cNvSpPr>
          <p:nvPr>
            <p:ph type="sldNum" sz="quarter" idx="12"/>
          </p:nvPr>
        </p:nvSpPr>
        <p:spPr/>
        <p:txBody>
          <a:bodyPr/>
          <a:lstStyle/>
          <a:p>
            <a:fld id="{3BB20912-B61B-467F-A69B-01071E01DB7E}" type="slidenum">
              <a:rPr lang="en-US" smtClean="0"/>
              <a:t>24</a:t>
            </a:fld>
            <a:endParaRPr lang="en-US"/>
          </a:p>
        </p:txBody>
      </p:sp>
      <p:graphicFrame>
        <p:nvGraphicFramePr>
          <p:cNvPr id="7" name="Table 6">
            <a:extLst>
              <a:ext uri="{FF2B5EF4-FFF2-40B4-BE49-F238E27FC236}">
                <a16:creationId xmlns:a16="http://schemas.microsoft.com/office/drawing/2014/main" id="{4EDE1BC8-6E74-7498-EDD9-5FD888B30A09}"/>
              </a:ext>
            </a:extLst>
          </p:cNvPr>
          <p:cNvGraphicFramePr>
            <a:graphicFrameLocks noGrp="1"/>
          </p:cNvGraphicFramePr>
          <p:nvPr>
            <p:extLst>
              <p:ext uri="{D42A27DB-BD31-4B8C-83A1-F6EECF244321}">
                <p14:modId xmlns:p14="http://schemas.microsoft.com/office/powerpoint/2010/main" val="3509678487"/>
              </p:ext>
            </p:extLst>
          </p:nvPr>
        </p:nvGraphicFramePr>
        <p:xfrm>
          <a:off x="784860" y="1775460"/>
          <a:ext cx="10622280" cy="2970824"/>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01 JUN 1944</a:t>
                      </a:r>
                    </a:p>
                  </a:txBody>
                  <a:tcPr/>
                </a:tc>
                <a:tc>
                  <a:txBody>
                    <a:bodyPr/>
                    <a:lstStyle/>
                    <a:p>
                      <a:r>
                        <a:rPr lang="en-US" dirty="0"/>
                        <a:t>USS Herring (SS-233)</a:t>
                      </a:r>
                    </a:p>
                  </a:txBody>
                  <a:tcPr/>
                </a:tc>
                <a:tc>
                  <a:txBody>
                    <a:bodyPr/>
                    <a:lstStyle/>
                    <a:p>
                      <a:r>
                        <a:rPr lang="en-US" dirty="0"/>
                        <a:t>83 shipmates lost</a:t>
                      </a:r>
                    </a:p>
                  </a:txBody>
                  <a:tcPr/>
                </a:tc>
                <a:extLst>
                  <a:ext uri="{0D108BD9-81ED-4DB2-BD59-A6C34878D82A}">
                    <a16:rowId xmlns:a16="http://schemas.microsoft.com/office/drawing/2014/main" val="4158557563"/>
                  </a:ext>
                </a:extLst>
              </a:tr>
              <a:tr h="371353">
                <a:tc>
                  <a:txBody>
                    <a:bodyPr/>
                    <a:lstStyle/>
                    <a:p>
                      <a:r>
                        <a:rPr lang="en-US" dirty="0"/>
                        <a:t>12 JUN 1943</a:t>
                      </a:r>
                    </a:p>
                  </a:txBody>
                  <a:tcPr/>
                </a:tc>
                <a:tc>
                  <a:txBody>
                    <a:bodyPr/>
                    <a:lstStyle/>
                    <a:p>
                      <a:r>
                        <a:rPr lang="en-US" dirty="0"/>
                        <a:t>USS R-12 (SS-89)</a:t>
                      </a:r>
                    </a:p>
                  </a:txBody>
                  <a:tcPr/>
                </a:tc>
                <a:tc>
                  <a:txBody>
                    <a:bodyPr/>
                    <a:lstStyle/>
                    <a:p>
                      <a:r>
                        <a:rPr lang="en-US" dirty="0"/>
                        <a:t>42 shipmates lost</a:t>
                      </a:r>
                    </a:p>
                  </a:txBody>
                  <a:tcPr/>
                </a:tc>
                <a:extLst>
                  <a:ext uri="{0D108BD9-81ED-4DB2-BD59-A6C34878D82A}">
                    <a16:rowId xmlns:a16="http://schemas.microsoft.com/office/drawing/2014/main" val="3158705762"/>
                  </a:ext>
                </a:extLst>
              </a:tr>
              <a:tr h="371353">
                <a:tc>
                  <a:txBody>
                    <a:bodyPr/>
                    <a:lstStyle/>
                    <a:p>
                      <a:r>
                        <a:rPr lang="en-US" dirty="0"/>
                        <a:t>14 JUN 1944</a:t>
                      </a:r>
                    </a:p>
                  </a:txBody>
                  <a:tcPr/>
                </a:tc>
                <a:tc>
                  <a:txBody>
                    <a:bodyPr/>
                    <a:lstStyle/>
                    <a:p>
                      <a:r>
                        <a:rPr lang="en-US" dirty="0"/>
                        <a:t>USS </a:t>
                      </a:r>
                      <a:r>
                        <a:rPr lang="en-US" dirty="0" err="1"/>
                        <a:t>Golet</a:t>
                      </a:r>
                      <a:r>
                        <a:rPr lang="en-US" dirty="0"/>
                        <a:t> (SS-361)</a:t>
                      </a:r>
                    </a:p>
                  </a:txBody>
                  <a:tcPr/>
                </a:tc>
                <a:tc>
                  <a:txBody>
                    <a:bodyPr/>
                    <a:lstStyle/>
                    <a:p>
                      <a:r>
                        <a:rPr lang="en-US" dirty="0"/>
                        <a:t>82 shipmates lost</a:t>
                      </a:r>
                    </a:p>
                  </a:txBody>
                  <a:tcPr/>
                </a:tc>
                <a:extLst>
                  <a:ext uri="{0D108BD9-81ED-4DB2-BD59-A6C34878D82A}">
                    <a16:rowId xmlns:a16="http://schemas.microsoft.com/office/drawing/2014/main" val="556437262"/>
                  </a:ext>
                </a:extLst>
              </a:tr>
              <a:tr h="371353">
                <a:tc>
                  <a:txBody>
                    <a:bodyPr/>
                    <a:lstStyle/>
                    <a:p>
                      <a:r>
                        <a:rPr lang="en-US" dirty="0"/>
                        <a:t>18 JUN 1945</a:t>
                      </a:r>
                    </a:p>
                  </a:txBody>
                  <a:tcPr/>
                </a:tc>
                <a:tc>
                  <a:txBody>
                    <a:bodyPr/>
                    <a:lstStyle/>
                    <a:p>
                      <a:r>
                        <a:rPr lang="en-US" dirty="0"/>
                        <a:t>USS Bonefish (SS-223)</a:t>
                      </a:r>
                    </a:p>
                  </a:txBody>
                  <a:tcPr/>
                </a:tc>
                <a:tc>
                  <a:txBody>
                    <a:bodyPr/>
                    <a:lstStyle/>
                    <a:p>
                      <a:r>
                        <a:rPr lang="en-US" dirty="0"/>
                        <a:t>85 shipmates lost</a:t>
                      </a:r>
                    </a:p>
                  </a:txBody>
                  <a:tcPr/>
                </a:tc>
                <a:extLst>
                  <a:ext uri="{0D108BD9-81ED-4DB2-BD59-A6C34878D82A}">
                    <a16:rowId xmlns:a16="http://schemas.microsoft.com/office/drawing/2014/main" val="1749988705"/>
                  </a:ext>
                </a:extLst>
              </a:tr>
              <a:tr h="371353">
                <a:tc>
                  <a:txBody>
                    <a:bodyPr/>
                    <a:lstStyle/>
                    <a:p>
                      <a:r>
                        <a:rPr lang="en-US" dirty="0"/>
                        <a:t>19 JUN 1942</a:t>
                      </a:r>
                    </a:p>
                  </a:txBody>
                  <a:tcPr/>
                </a:tc>
                <a:tc>
                  <a:txBody>
                    <a:bodyPr/>
                    <a:lstStyle/>
                    <a:p>
                      <a:r>
                        <a:rPr lang="en-US" dirty="0"/>
                        <a:t>USS S-27 (SS-132)</a:t>
                      </a:r>
                    </a:p>
                  </a:txBody>
                  <a:tcPr/>
                </a:tc>
                <a:tc>
                  <a:txBody>
                    <a:bodyPr/>
                    <a:lstStyle/>
                    <a:p>
                      <a:r>
                        <a:rPr lang="en-US" dirty="0"/>
                        <a:t>no loss of life</a:t>
                      </a:r>
                    </a:p>
                  </a:txBody>
                  <a:tcPr/>
                </a:tc>
                <a:extLst>
                  <a:ext uri="{0D108BD9-81ED-4DB2-BD59-A6C34878D82A}">
                    <a16:rowId xmlns:a16="http://schemas.microsoft.com/office/drawing/2014/main" val="1217052724"/>
                  </a:ext>
                </a:extLst>
              </a:tr>
              <a:tr h="371353">
                <a:tc>
                  <a:txBody>
                    <a:bodyPr/>
                    <a:lstStyle/>
                    <a:p>
                      <a:r>
                        <a:rPr lang="en-US" dirty="0"/>
                        <a:t>20 JUN 1941</a:t>
                      </a:r>
                    </a:p>
                  </a:txBody>
                  <a:tcPr/>
                </a:tc>
                <a:tc>
                  <a:txBody>
                    <a:bodyPr/>
                    <a:lstStyle/>
                    <a:p>
                      <a:r>
                        <a:rPr lang="en-US" dirty="0"/>
                        <a:t>USS O-9 (SS-70)</a:t>
                      </a:r>
                    </a:p>
                  </a:txBody>
                  <a:tcPr/>
                </a:tc>
                <a:tc>
                  <a:txBody>
                    <a:bodyPr/>
                    <a:lstStyle/>
                    <a:p>
                      <a:r>
                        <a:rPr lang="en-US" dirty="0"/>
                        <a:t>33 shipmates lost</a:t>
                      </a:r>
                    </a:p>
                  </a:txBody>
                  <a:tcPr/>
                </a:tc>
                <a:extLst>
                  <a:ext uri="{0D108BD9-81ED-4DB2-BD59-A6C34878D82A}">
                    <a16:rowId xmlns:a16="http://schemas.microsoft.com/office/drawing/2014/main" val="4002178008"/>
                  </a:ext>
                </a:extLst>
              </a:tr>
              <a:tr h="371353">
                <a:tc>
                  <a:txBody>
                    <a:bodyPr/>
                    <a:lstStyle/>
                    <a:p>
                      <a:r>
                        <a:rPr lang="en-US" dirty="0"/>
                        <a:t>26 JUN – 04 JUL 1943</a:t>
                      </a:r>
                    </a:p>
                  </a:txBody>
                  <a:tcPr/>
                </a:tc>
                <a:tc>
                  <a:txBody>
                    <a:bodyPr/>
                    <a:lstStyle/>
                    <a:p>
                      <a:r>
                        <a:rPr lang="en-US" dirty="0"/>
                        <a:t>USS Runner (SS-275)</a:t>
                      </a:r>
                    </a:p>
                  </a:txBody>
                  <a:tcPr/>
                </a:tc>
                <a:tc>
                  <a:txBody>
                    <a:bodyPr/>
                    <a:lstStyle/>
                    <a:p>
                      <a:r>
                        <a:rPr lang="en-US" dirty="0"/>
                        <a:t>78 shipmates lost</a:t>
                      </a:r>
                    </a:p>
                  </a:txBody>
                  <a:tcPr/>
                </a:tc>
                <a:extLst>
                  <a:ext uri="{0D108BD9-81ED-4DB2-BD59-A6C34878D82A}">
                    <a16:rowId xmlns:a16="http://schemas.microsoft.com/office/drawing/2014/main" val="2547738229"/>
                  </a:ext>
                </a:extLst>
              </a:tr>
            </a:tbl>
          </a:graphicData>
        </a:graphic>
      </p:graphicFrame>
      <p:sp>
        <p:nvSpPr>
          <p:cNvPr id="8" name="TextBox 7">
            <a:extLst>
              <a:ext uri="{FF2B5EF4-FFF2-40B4-BE49-F238E27FC236}">
                <a16:creationId xmlns:a16="http://schemas.microsoft.com/office/drawing/2014/main" id="{6F15F5AB-E67D-B35A-D2BA-CF24A077EBDF}"/>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1934000629"/>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20EF6D-ACEB-829F-B491-CAAD41512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3BDAE-355A-AABF-576C-2E90AAE923C2}"/>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373F356D-0780-9313-3E2D-D611A87FC96C}"/>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72406872-EF57-CCC3-6098-94DC0D1AE1E1}"/>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86DB5AFE-DAF5-BF7C-3C8E-7747EFF796DB}"/>
              </a:ext>
            </a:extLst>
          </p:cNvPr>
          <p:cNvSpPr>
            <a:spLocks noGrp="1"/>
          </p:cNvSpPr>
          <p:nvPr>
            <p:ph type="sldNum" sz="quarter" idx="12"/>
          </p:nvPr>
        </p:nvSpPr>
        <p:spPr/>
        <p:txBody>
          <a:bodyPr/>
          <a:lstStyle/>
          <a:p>
            <a:fld id="{3BB20912-B61B-467F-A69B-01071E01DB7E}" type="slidenum">
              <a:rPr lang="en-US" smtClean="0"/>
              <a:t>25</a:t>
            </a:fld>
            <a:endParaRPr lang="en-US"/>
          </a:p>
        </p:txBody>
      </p:sp>
      <p:graphicFrame>
        <p:nvGraphicFramePr>
          <p:cNvPr id="7" name="Table 6">
            <a:extLst>
              <a:ext uri="{FF2B5EF4-FFF2-40B4-BE49-F238E27FC236}">
                <a16:creationId xmlns:a16="http://schemas.microsoft.com/office/drawing/2014/main" id="{5229B406-B2B8-6325-BF9E-8FF57673C23D}"/>
              </a:ext>
            </a:extLst>
          </p:cNvPr>
          <p:cNvGraphicFramePr>
            <a:graphicFrameLocks noGrp="1"/>
          </p:cNvGraphicFramePr>
          <p:nvPr>
            <p:extLst>
              <p:ext uri="{D42A27DB-BD31-4B8C-83A1-F6EECF244321}">
                <p14:modId xmlns:p14="http://schemas.microsoft.com/office/powerpoint/2010/main" val="2433692097"/>
              </p:ext>
            </p:extLst>
          </p:nvPr>
        </p:nvGraphicFramePr>
        <p:xfrm>
          <a:off x="784860" y="1775460"/>
          <a:ext cx="10622280" cy="1485412"/>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a:t>Date</a:t>
                      </a:r>
                      <a:endParaRPr lang="en-US" dirty="0"/>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04 JUL 1944</a:t>
                      </a:r>
                    </a:p>
                  </a:txBody>
                  <a:tcPr/>
                </a:tc>
                <a:tc>
                  <a:txBody>
                    <a:bodyPr/>
                    <a:lstStyle/>
                    <a:p>
                      <a:r>
                        <a:rPr lang="en-US" dirty="0"/>
                        <a:t>USS S-28 (SS-133)</a:t>
                      </a:r>
                    </a:p>
                  </a:txBody>
                  <a:tcPr/>
                </a:tc>
                <a:tc>
                  <a:txBody>
                    <a:bodyPr/>
                    <a:lstStyle/>
                    <a:p>
                      <a:r>
                        <a:rPr lang="en-US" dirty="0"/>
                        <a:t>49 shipmates lost</a:t>
                      </a:r>
                    </a:p>
                  </a:txBody>
                  <a:tcPr/>
                </a:tc>
                <a:extLst>
                  <a:ext uri="{0D108BD9-81ED-4DB2-BD59-A6C34878D82A}">
                    <a16:rowId xmlns:a16="http://schemas.microsoft.com/office/drawing/2014/main" val="4158557563"/>
                  </a:ext>
                </a:extLst>
              </a:tr>
              <a:tr h="371353">
                <a:tc>
                  <a:txBody>
                    <a:bodyPr/>
                    <a:lstStyle/>
                    <a:p>
                      <a:r>
                        <a:rPr lang="en-US" dirty="0"/>
                        <a:t>26 JUL 1944</a:t>
                      </a:r>
                    </a:p>
                  </a:txBody>
                  <a:tcPr/>
                </a:tc>
                <a:tc>
                  <a:txBody>
                    <a:bodyPr/>
                    <a:lstStyle/>
                    <a:p>
                      <a:r>
                        <a:rPr lang="en-US" dirty="0"/>
                        <a:t>USS Robalo (SS-273)</a:t>
                      </a:r>
                    </a:p>
                  </a:txBody>
                  <a:tcPr/>
                </a:tc>
                <a:tc>
                  <a:txBody>
                    <a:bodyPr/>
                    <a:lstStyle/>
                    <a:p>
                      <a:r>
                        <a:rPr lang="en-US" dirty="0"/>
                        <a:t>81 shipmates lost</a:t>
                      </a:r>
                    </a:p>
                  </a:txBody>
                  <a:tcPr/>
                </a:tc>
                <a:extLst>
                  <a:ext uri="{0D108BD9-81ED-4DB2-BD59-A6C34878D82A}">
                    <a16:rowId xmlns:a16="http://schemas.microsoft.com/office/drawing/2014/main" val="3158705762"/>
                  </a:ext>
                </a:extLst>
              </a:tr>
              <a:tr h="371353">
                <a:tc>
                  <a:txBody>
                    <a:bodyPr/>
                    <a:lstStyle/>
                    <a:p>
                      <a:r>
                        <a:rPr lang="en-US" dirty="0"/>
                        <a:t>30 JUL 1942</a:t>
                      </a:r>
                    </a:p>
                  </a:txBody>
                  <a:tcPr/>
                </a:tc>
                <a:tc>
                  <a:txBody>
                    <a:bodyPr/>
                    <a:lstStyle/>
                    <a:p>
                      <a:r>
                        <a:rPr lang="en-US" dirty="0"/>
                        <a:t>USS Grunion (SS-216)</a:t>
                      </a:r>
                    </a:p>
                  </a:txBody>
                  <a:tcPr/>
                </a:tc>
                <a:tc>
                  <a:txBody>
                    <a:bodyPr/>
                    <a:lstStyle/>
                    <a:p>
                      <a:r>
                        <a:rPr lang="en-US" dirty="0"/>
                        <a:t>70 shipmates lost</a:t>
                      </a:r>
                    </a:p>
                  </a:txBody>
                  <a:tcPr/>
                </a:tc>
                <a:extLst>
                  <a:ext uri="{0D108BD9-81ED-4DB2-BD59-A6C34878D82A}">
                    <a16:rowId xmlns:a16="http://schemas.microsoft.com/office/drawing/2014/main" val="556437262"/>
                  </a:ext>
                </a:extLst>
              </a:tr>
            </a:tbl>
          </a:graphicData>
        </a:graphic>
      </p:graphicFrame>
      <p:sp>
        <p:nvSpPr>
          <p:cNvPr id="8" name="TextBox 7">
            <a:extLst>
              <a:ext uri="{FF2B5EF4-FFF2-40B4-BE49-F238E27FC236}">
                <a16:creationId xmlns:a16="http://schemas.microsoft.com/office/drawing/2014/main" id="{9F5752BB-52FD-7B06-6722-832A9E19287F}"/>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363619203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B2D289-8926-30A0-5F5C-E3AC0CF48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5A4DED-21B7-6C01-E335-5773918F3DDF}"/>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817A0686-C115-B9CB-AD7D-CB0C7EB64093}"/>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BA1518A5-2675-06F0-E208-3A36D59288A9}"/>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ADBC0009-C680-C0A1-2E00-1D1253FEF4E5}"/>
              </a:ext>
            </a:extLst>
          </p:cNvPr>
          <p:cNvSpPr>
            <a:spLocks noGrp="1"/>
          </p:cNvSpPr>
          <p:nvPr>
            <p:ph type="sldNum" sz="quarter" idx="12"/>
          </p:nvPr>
        </p:nvSpPr>
        <p:spPr/>
        <p:txBody>
          <a:bodyPr/>
          <a:lstStyle/>
          <a:p>
            <a:fld id="{3BB20912-B61B-467F-A69B-01071E01DB7E}" type="slidenum">
              <a:rPr lang="en-US" smtClean="0"/>
              <a:t>26</a:t>
            </a:fld>
            <a:endParaRPr lang="en-US"/>
          </a:p>
        </p:txBody>
      </p:sp>
      <p:graphicFrame>
        <p:nvGraphicFramePr>
          <p:cNvPr id="7" name="Table 6">
            <a:extLst>
              <a:ext uri="{FF2B5EF4-FFF2-40B4-BE49-F238E27FC236}">
                <a16:creationId xmlns:a16="http://schemas.microsoft.com/office/drawing/2014/main" id="{E7747A53-F6CA-9DEB-2EA4-2A733C636DAB}"/>
              </a:ext>
            </a:extLst>
          </p:cNvPr>
          <p:cNvGraphicFramePr>
            <a:graphicFrameLocks noGrp="1"/>
          </p:cNvGraphicFramePr>
          <p:nvPr>
            <p:extLst>
              <p:ext uri="{D42A27DB-BD31-4B8C-83A1-F6EECF244321}">
                <p14:modId xmlns:p14="http://schemas.microsoft.com/office/powerpoint/2010/main" val="1042706913"/>
              </p:ext>
            </p:extLst>
          </p:nvPr>
        </p:nvGraphicFramePr>
        <p:xfrm>
          <a:off x="784860" y="1775460"/>
          <a:ext cx="10622280" cy="2399812"/>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06 AUG 1945</a:t>
                      </a:r>
                    </a:p>
                  </a:txBody>
                  <a:tcPr/>
                </a:tc>
                <a:tc>
                  <a:txBody>
                    <a:bodyPr/>
                    <a:lstStyle/>
                    <a:p>
                      <a:r>
                        <a:rPr lang="en-US" dirty="0"/>
                        <a:t>USS Bullhead (SS-332)</a:t>
                      </a:r>
                    </a:p>
                  </a:txBody>
                  <a:tcPr/>
                </a:tc>
                <a:tc>
                  <a:txBody>
                    <a:bodyPr/>
                    <a:lstStyle/>
                    <a:p>
                      <a:r>
                        <a:rPr lang="en-US" dirty="0"/>
                        <a:t>84 shipmates lost</a:t>
                      </a:r>
                    </a:p>
                  </a:txBody>
                  <a:tcPr/>
                </a:tc>
                <a:extLst>
                  <a:ext uri="{0D108BD9-81ED-4DB2-BD59-A6C34878D82A}">
                    <a16:rowId xmlns:a16="http://schemas.microsoft.com/office/drawing/2014/main" val="4158557563"/>
                  </a:ext>
                </a:extLst>
              </a:tr>
              <a:tr h="371353">
                <a:tc>
                  <a:txBody>
                    <a:bodyPr/>
                    <a:lstStyle/>
                    <a:p>
                      <a:r>
                        <a:rPr lang="nb-NO" dirty="0"/>
                        <a:t>13 </a:t>
                      </a:r>
                      <a:r>
                        <a:rPr lang="en-US" dirty="0"/>
                        <a:t>AUG</a:t>
                      </a:r>
                      <a:r>
                        <a:rPr lang="nb-NO" dirty="0"/>
                        <a:t> 1944</a:t>
                      </a:r>
                      <a:endParaRPr lang="en-US" dirty="0"/>
                    </a:p>
                  </a:txBody>
                  <a:tcPr/>
                </a:tc>
                <a:tc>
                  <a:txBody>
                    <a:bodyPr/>
                    <a:lstStyle/>
                    <a:p>
                      <a:r>
                        <a:rPr lang="nb-NO" dirty="0"/>
                        <a:t>USS Flier (SS-250)</a:t>
                      </a:r>
                      <a:endParaRPr lang="en-US" dirty="0"/>
                    </a:p>
                  </a:txBody>
                  <a:tcPr/>
                </a:tc>
                <a:tc>
                  <a:txBody>
                    <a:bodyPr/>
                    <a:lstStyle/>
                    <a:p>
                      <a:r>
                        <a:rPr lang="nb-NO" dirty="0"/>
                        <a:t>78 </a:t>
                      </a:r>
                      <a:r>
                        <a:rPr lang="en-US" dirty="0"/>
                        <a:t>shipmates</a:t>
                      </a:r>
                      <a:r>
                        <a:rPr lang="nb-NO" dirty="0"/>
                        <a:t> lost</a:t>
                      </a:r>
                      <a:endParaRPr lang="en-US" dirty="0"/>
                    </a:p>
                  </a:txBody>
                  <a:tcPr/>
                </a:tc>
                <a:extLst>
                  <a:ext uri="{0D108BD9-81ED-4DB2-BD59-A6C34878D82A}">
                    <a16:rowId xmlns:a16="http://schemas.microsoft.com/office/drawing/2014/main" val="556437262"/>
                  </a:ext>
                </a:extLst>
              </a:tr>
              <a:tr h="371353">
                <a:tc>
                  <a:txBody>
                    <a:bodyPr/>
                    <a:lstStyle/>
                    <a:p>
                      <a:r>
                        <a:rPr lang="nb-NO" dirty="0"/>
                        <a:t>24 </a:t>
                      </a:r>
                      <a:r>
                        <a:rPr lang="en-US" dirty="0"/>
                        <a:t>AUG</a:t>
                      </a:r>
                      <a:r>
                        <a:rPr lang="nb-NO" dirty="0"/>
                        <a:t> 1944</a:t>
                      </a:r>
                      <a:endParaRPr lang="en-US" dirty="0"/>
                    </a:p>
                  </a:txBody>
                  <a:tcPr/>
                </a:tc>
                <a:tc>
                  <a:txBody>
                    <a:bodyPr/>
                    <a:lstStyle/>
                    <a:p>
                      <a:r>
                        <a:rPr lang="nb-NO" dirty="0"/>
                        <a:t>USS Harder (SS-257)</a:t>
                      </a:r>
                      <a:endParaRPr lang="en-US" dirty="0"/>
                    </a:p>
                  </a:txBody>
                  <a:tcPr/>
                </a:tc>
                <a:tc>
                  <a:txBody>
                    <a:bodyPr/>
                    <a:lstStyle/>
                    <a:p>
                      <a:r>
                        <a:rPr lang="nb-NO" dirty="0"/>
                        <a:t>79 </a:t>
                      </a:r>
                      <a:r>
                        <a:rPr lang="en-US" dirty="0"/>
                        <a:t>shipmates</a:t>
                      </a:r>
                      <a:r>
                        <a:rPr lang="nb-NO" dirty="0"/>
                        <a:t> lost</a:t>
                      </a:r>
                      <a:endParaRPr lang="en-US" dirty="0"/>
                    </a:p>
                  </a:txBody>
                  <a:tcPr/>
                </a:tc>
                <a:extLst>
                  <a:ext uri="{0D108BD9-81ED-4DB2-BD59-A6C34878D82A}">
                    <a16:rowId xmlns:a16="http://schemas.microsoft.com/office/drawing/2014/main" val="1749988705"/>
                  </a:ext>
                </a:extLst>
              </a:tr>
              <a:tr h="371353">
                <a:tc>
                  <a:txBody>
                    <a:bodyPr/>
                    <a:lstStyle/>
                    <a:p>
                      <a:r>
                        <a:rPr lang="en-US" dirty="0"/>
                        <a:t>26 AUG 1949</a:t>
                      </a:r>
                    </a:p>
                  </a:txBody>
                  <a:tcPr/>
                </a:tc>
                <a:tc>
                  <a:txBody>
                    <a:bodyPr/>
                    <a:lstStyle/>
                    <a:p>
                      <a:r>
                        <a:rPr lang="en-US" dirty="0"/>
                        <a:t>USS Cochino (SS 345)</a:t>
                      </a:r>
                    </a:p>
                  </a:txBody>
                  <a:tcPr/>
                </a:tc>
                <a:tc>
                  <a:txBody>
                    <a:bodyPr/>
                    <a:lstStyle/>
                    <a:p>
                      <a:r>
                        <a:rPr lang="en-US" dirty="0"/>
                        <a:t>7 shipmates lost (1 lost on Cochino) (6 sailors lost from Tusk during rescue)</a:t>
                      </a:r>
                    </a:p>
                  </a:txBody>
                  <a:tcPr/>
                </a:tc>
                <a:extLst>
                  <a:ext uri="{0D108BD9-81ED-4DB2-BD59-A6C34878D82A}">
                    <a16:rowId xmlns:a16="http://schemas.microsoft.com/office/drawing/2014/main" val="1217052724"/>
                  </a:ext>
                </a:extLst>
              </a:tr>
            </a:tbl>
          </a:graphicData>
        </a:graphic>
      </p:graphicFrame>
      <p:sp>
        <p:nvSpPr>
          <p:cNvPr id="8" name="TextBox 7">
            <a:extLst>
              <a:ext uri="{FF2B5EF4-FFF2-40B4-BE49-F238E27FC236}">
                <a16:creationId xmlns:a16="http://schemas.microsoft.com/office/drawing/2014/main" id="{60D8659F-7D2E-27EB-7AFC-3A11821346AB}"/>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221767055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8403D0-7DAC-3458-504B-AF7BF9DE2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DEBD4-54DF-B89E-EBBE-52655505170F}"/>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A6DAB121-AEC3-8442-FF6E-D0A3137000F5}"/>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B3166B73-74F3-2856-DD0E-6458AE7C5077}"/>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50E04B99-ED14-4EB8-CFA3-847BA47D1E1C}"/>
              </a:ext>
            </a:extLst>
          </p:cNvPr>
          <p:cNvSpPr>
            <a:spLocks noGrp="1"/>
          </p:cNvSpPr>
          <p:nvPr>
            <p:ph type="sldNum" sz="quarter" idx="12"/>
          </p:nvPr>
        </p:nvSpPr>
        <p:spPr/>
        <p:txBody>
          <a:bodyPr/>
          <a:lstStyle/>
          <a:p>
            <a:fld id="{3BB20912-B61B-467F-A69B-01071E01DB7E}" type="slidenum">
              <a:rPr lang="en-US" smtClean="0"/>
              <a:t>27</a:t>
            </a:fld>
            <a:endParaRPr lang="en-US"/>
          </a:p>
        </p:txBody>
      </p:sp>
      <p:graphicFrame>
        <p:nvGraphicFramePr>
          <p:cNvPr id="7" name="Table 6">
            <a:extLst>
              <a:ext uri="{FF2B5EF4-FFF2-40B4-BE49-F238E27FC236}">
                <a16:creationId xmlns:a16="http://schemas.microsoft.com/office/drawing/2014/main" id="{622B07A1-D61B-A198-A171-C9983A77FD8A}"/>
              </a:ext>
            </a:extLst>
          </p:cNvPr>
          <p:cNvGraphicFramePr>
            <a:graphicFrameLocks noGrp="1"/>
          </p:cNvGraphicFramePr>
          <p:nvPr>
            <p:extLst>
              <p:ext uri="{D42A27DB-BD31-4B8C-83A1-F6EECF244321}">
                <p14:modId xmlns:p14="http://schemas.microsoft.com/office/powerpoint/2010/main" val="3880310499"/>
              </p:ext>
            </p:extLst>
          </p:nvPr>
        </p:nvGraphicFramePr>
        <p:xfrm>
          <a:off x="784860" y="1775460"/>
          <a:ext cx="10622280" cy="2222525"/>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01 SEP 1920</a:t>
                      </a:r>
                    </a:p>
                  </a:txBody>
                  <a:tcPr/>
                </a:tc>
                <a:tc>
                  <a:txBody>
                    <a:bodyPr/>
                    <a:lstStyle/>
                    <a:p>
                      <a:r>
                        <a:rPr lang="en-US" dirty="0"/>
                        <a:t>USS S-5 (SS-110)</a:t>
                      </a:r>
                    </a:p>
                  </a:txBody>
                  <a:tcPr/>
                </a:tc>
                <a:tc>
                  <a:txBody>
                    <a:bodyPr/>
                    <a:lstStyle/>
                    <a:p>
                      <a:r>
                        <a:rPr lang="en-US" dirty="0"/>
                        <a:t>no loss of life</a:t>
                      </a:r>
                    </a:p>
                  </a:txBody>
                  <a:tcPr/>
                </a:tc>
                <a:extLst>
                  <a:ext uri="{0D108BD9-81ED-4DB2-BD59-A6C34878D82A}">
                    <a16:rowId xmlns:a16="http://schemas.microsoft.com/office/drawing/2014/main" val="4158557563"/>
                  </a:ext>
                </a:extLst>
              </a:tr>
              <a:tr h="0">
                <a:tc>
                  <a:txBody>
                    <a:bodyPr/>
                    <a:lstStyle/>
                    <a:p>
                      <a:r>
                        <a:rPr lang="en-US" dirty="0"/>
                        <a:t>09 SEP 1943</a:t>
                      </a:r>
                    </a:p>
                  </a:txBody>
                  <a:tcPr/>
                </a:tc>
                <a:tc>
                  <a:txBody>
                    <a:bodyPr/>
                    <a:lstStyle/>
                    <a:p>
                      <a:r>
                        <a:rPr lang="en-US" dirty="0"/>
                        <a:t>USS Grayling (SS-209)</a:t>
                      </a:r>
                    </a:p>
                  </a:txBody>
                  <a:tcPr/>
                </a:tc>
                <a:tc>
                  <a:txBody>
                    <a:bodyPr/>
                    <a:lstStyle/>
                    <a:p>
                      <a:r>
                        <a:rPr lang="en-US" dirty="0"/>
                        <a:t>76 shipmates lost</a:t>
                      </a:r>
                    </a:p>
                  </a:txBody>
                  <a:tcPr/>
                </a:tc>
                <a:extLst>
                  <a:ext uri="{0D108BD9-81ED-4DB2-BD59-A6C34878D82A}">
                    <a16:rowId xmlns:a16="http://schemas.microsoft.com/office/drawing/2014/main" val="3158705762"/>
                  </a:ext>
                </a:extLst>
              </a:tr>
              <a:tr h="371353">
                <a:tc>
                  <a:txBody>
                    <a:bodyPr/>
                    <a:lstStyle/>
                    <a:p>
                      <a:r>
                        <a:rPr lang="en-US" dirty="0"/>
                        <a:t>25 SEP 1925</a:t>
                      </a:r>
                    </a:p>
                  </a:txBody>
                  <a:tcPr/>
                </a:tc>
                <a:tc>
                  <a:txBody>
                    <a:bodyPr/>
                    <a:lstStyle/>
                    <a:p>
                      <a:r>
                        <a:rPr lang="en-US" dirty="0"/>
                        <a:t>USS S-51 (SS-162)</a:t>
                      </a:r>
                    </a:p>
                  </a:txBody>
                  <a:tcPr/>
                </a:tc>
                <a:tc>
                  <a:txBody>
                    <a:bodyPr/>
                    <a:lstStyle/>
                    <a:p>
                      <a:r>
                        <a:rPr lang="en-US" dirty="0"/>
                        <a:t>33 shipmates lost</a:t>
                      </a:r>
                    </a:p>
                  </a:txBody>
                  <a:tcPr/>
                </a:tc>
                <a:extLst>
                  <a:ext uri="{0D108BD9-81ED-4DB2-BD59-A6C34878D82A}">
                    <a16:rowId xmlns:a16="http://schemas.microsoft.com/office/drawing/2014/main" val="556437262"/>
                  </a:ext>
                </a:extLst>
              </a:tr>
              <a:tr h="371353">
                <a:tc>
                  <a:txBody>
                    <a:bodyPr/>
                    <a:lstStyle/>
                    <a:p>
                      <a:r>
                        <a:rPr lang="en-US" dirty="0"/>
                        <a:t>25 SEP 1943</a:t>
                      </a:r>
                    </a:p>
                  </a:txBody>
                  <a:tcPr/>
                </a:tc>
                <a:tc>
                  <a:txBody>
                    <a:bodyPr/>
                    <a:lstStyle/>
                    <a:p>
                      <a:r>
                        <a:rPr lang="en-US" dirty="0"/>
                        <a:t>USS Pompano (SS-181)</a:t>
                      </a:r>
                    </a:p>
                  </a:txBody>
                  <a:tcPr/>
                </a:tc>
                <a:tc>
                  <a:txBody>
                    <a:bodyPr/>
                    <a:lstStyle/>
                    <a:p>
                      <a:r>
                        <a:rPr lang="en-US" dirty="0"/>
                        <a:t>77 shipmates lost</a:t>
                      </a:r>
                    </a:p>
                  </a:txBody>
                  <a:tcPr/>
                </a:tc>
                <a:extLst>
                  <a:ext uri="{0D108BD9-81ED-4DB2-BD59-A6C34878D82A}">
                    <a16:rowId xmlns:a16="http://schemas.microsoft.com/office/drawing/2014/main" val="1749988705"/>
                  </a:ext>
                </a:extLst>
              </a:tr>
              <a:tr h="371353">
                <a:tc>
                  <a:txBody>
                    <a:bodyPr/>
                    <a:lstStyle/>
                    <a:p>
                      <a:r>
                        <a:rPr lang="en-US" dirty="0"/>
                        <a:t>28 SEP 1943</a:t>
                      </a:r>
                    </a:p>
                  </a:txBody>
                  <a:tcPr/>
                </a:tc>
                <a:tc>
                  <a:txBody>
                    <a:bodyPr/>
                    <a:lstStyle/>
                    <a:p>
                      <a:r>
                        <a:rPr lang="en-US" dirty="0"/>
                        <a:t>USS Cisco (SS-290)</a:t>
                      </a:r>
                    </a:p>
                  </a:txBody>
                  <a:tcPr/>
                </a:tc>
                <a:tc>
                  <a:txBody>
                    <a:bodyPr/>
                    <a:lstStyle/>
                    <a:p>
                      <a:r>
                        <a:rPr lang="en-US" dirty="0"/>
                        <a:t>76 shipmates lost</a:t>
                      </a:r>
                    </a:p>
                  </a:txBody>
                  <a:tcPr/>
                </a:tc>
                <a:extLst>
                  <a:ext uri="{0D108BD9-81ED-4DB2-BD59-A6C34878D82A}">
                    <a16:rowId xmlns:a16="http://schemas.microsoft.com/office/drawing/2014/main" val="1217052724"/>
                  </a:ext>
                </a:extLst>
              </a:tr>
            </a:tbl>
          </a:graphicData>
        </a:graphic>
      </p:graphicFrame>
      <p:sp>
        <p:nvSpPr>
          <p:cNvPr id="8" name="TextBox 7">
            <a:extLst>
              <a:ext uri="{FF2B5EF4-FFF2-40B4-BE49-F238E27FC236}">
                <a16:creationId xmlns:a16="http://schemas.microsoft.com/office/drawing/2014/main" id="{E60BA3D8-DF55-B7FA-3E98-E8905A8FB9B2}"/>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2738562409"/>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5DC288-93DE-3330-8469-1B5269550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46FAE-501E-2F86-F101-D7F28B60945C}"/>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97059904-0931-4057-6A5F-22CE9F1E7D1C}"/>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82940936-AE25-559F-76E0-9F6C0F88B8E6}"/>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04AAFBC2-0BE8-F3E1-4D55-6F4EAFEE30FF}"/>
              </a:ext>
            </a:extLst>
          </p:cNvPr>
          <p:cNvSpPr>
            <a:spLocks noGrp="1"/>
          </p:cNvSpPr>
          <p:nvPr>
            <p:ph type="sldNum" sz="quarter" idx="12"/>
          </p:nvPr>
        </p:nvSpPr>
        <p:spPr/>
        <p:txBody>
          <a:bodyPr/>
          <a:lstStyle/>
          <a:p>
            <a:fld id="{3BB20912-B61B-467F-A69B-01071E01DB7E}" type="slidenum">
              <a:rPr lang="en-US" smtClean="0"/>
              <a:t>28</a:t>
            </a:fld>
            <a:endParaRPr lang="en-US"/>
          </a:p>
        </p:txBody>
      </p:sp>
      <p:graphicFrame>
        <p:nvGraphicFramePr>
          <p:cNvPr id="7" name="Table 6">
            <a:extLst>
              <a:ext uri="{FF2B5EF4-FFF2-40B4-BE49-F238E27FC236}">
                <a16:creationId xmlns:a16="http://schemas.microsoft.com/office/drawing/2014/main" id="{E57CD430-0B58-8003-BA7C-26C78B1CB490}"/>
              </a:ext>
            </a:extLst>
          </p:cNvPr>
          <p:cNvGraphicFramePr>
            <a:graphicFrameLocks noGrp="1"/>
          </p:cNvGraphicFramePr>
          <p:nvPr>
            <p:extLst>
              <p:ext uri="{D42A27DB-BD31-4B8C-83A1-F6EECF244321}">
                <p14:modId xmlns:p14="http://schemas.microsoft.com/office/powerpoint/2010/main" val="3162849925"/>
              </p:ext>
            </p:extLst>
          </p:nvPr>
        </p:nvGraphicFramePr>
        <p:xfrm>
          <a:off x="784860" y="1775460"/>
          <a:ext cx="10622280" cy="3713530"/>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a:t>Date</a:t>
                      </a:r>
                      <a:endParaRPr lang="en-US" dirty="0"/>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03 OCT 1944</a:t>
                      </a:r>
                    </a:p>
                  </a:txBody>
                  <a:tcPr/>
                </a:tc>
                <a:tc>
                  <a:txBody>
                    <a:bodyPr/>
                    <a:lstStyle/>
                    <a:p>
                      <a:r>
                        <a:rPr lang="en-US" dirty="0"/>
                        <a:t>USS Seawolf (SS-197)</a:t>
                      </a:r>
                    </a:p>
                  </a:txBody>
                  <a:tcPr/>
                </a:tc>
                <a:tc>
                  <a:txBody>
                    <a:bodyPr/>
                    <a:lstStyle/>
                    <a:p>
                      <a:r>
                        <a:rPr lang="en-US" dirty="0"/>
                        <a:t>100 shipmates lost</a:t>
                      </a:r>
                    </a:p>
                  </a:txBody>
                  <a:tcPr/>
                </a:tc>
                <a:extLst>
                  <a:ext uri="{0D108BD9-81ED-4DB2-BD59-A6C34878D82A}">
                    <a16:rowId xmlns:a16="http://schemas.microsoft.com/office/drawing/2014/main" val="4158557563"/>
                  </a:ext>
                </a:extLst>
              </a:tr>
              <a:tr h="371353">
                <a:tc>
                  <a:txBody>
                    <a:bodyPr/>
                    <a:lstStyle/>
                    <a:p>
                      <a:r>
                        <a:rPr lang="en-US" dirty="0"/>
                        <a:t>07 OCT 1943</a:t>
                      </a:r>
                    </a:p>
                  </a:txBody>
                  <a:tcPr/>
                </a:tc>
                <a:tc>
                  <a:txBody>
                    <a:bodyPr/>
                    <a:lstStyle/>
                    <a:p>
                      <a:r>
                        <a:rPr lang="en-US" dirty="0"/>
                        <a:t>USS S-44 (SS-155)</a:t>
                      </a:r>
                    </a:p>
                  </a:txBody>
                  <a:tcPr/>
                </a:tc>
                <a:tc>
                  <a:txBody>
                    <a:bodyPr/>
                    <a:lstStyle/>
                    <a:p>
                      <a:r>
                        <a:rPr lang="en-US" dirty="0"/>
                        <a:t>56 shipmates lost</a:t>
                      </a:r>
                    </a:p>
                  </a:txBody>
                  <a:tcPr/>
                </a:tc>
                <a:extLst>
                  <a:ext uri="{0D108BD9-81ED-4DB2-BD59-A6C34878D82A}">
                    <a16:rowId xmlns:a16="http://schemas.microsoft.com/office/drawing/2014/main" val="3158705762"/>
                  </a:ext>
                </a:extLst>
              </a:tr>
              <a:tr h="371353">
                <a:tc>
                  <a:txBody>
                    <a:bodyPr/>
                    <a:lstStyle/>
                    <a:p>
                      <a:r>
                        <a:rPr lang="en-US" dirty="0"/>
                        <a:t>11 OCT 1943</a:t>
                      </a:r>
                    </a:p>
                  </a:txBody>
                  <a:tcPr/>
                </a:tc>
                <a:tc>
                  <a:txBody>
                    <a:bodyPr/>
                    <a:lstStyle/>
                    <a:p>
                      <a:r>
                        <a:rPr lang="en-US" dirty="0"/>
                        <a:t>USS Wahoo (SS-238)</a:t>
                      </a:r>
                    </a:p>
                  </a:txBody>
                  <a:tcPr/>
                </a:tc>
                <a:tc>
                  <a:txBody>
                    <a:bodyPr/>
                    <a:lstStyle/>
                    <a:p>
                      <a:r>
                        <a:rPr lang="en-US" dirty="0"/>
                        <a:t>80 shipmates lost</a:t>
                      </a:r>
                    </a:p>
                  </a:txBody>
                  <a:tcPr/>
                </a:tc>
                <a:extLst>
                  <a:ext uri="{0D108BD9-81ED-4DB2-BD59-A6C34878D82A}">
                    <a16:rowId xmlns:a16="http://schemas.microsoft.com/office/drawing/2014/main" val="556437262"/>
                  </a:ext>
                </a:extLst>
              </a:tr>
              <a:tr h="371353">
                <a:tc>
                  <a:txBody>
                    <a:bodyPr/>
                    <a:lstStyle/>
                    <a:p>
                      <a:r>
                        <a:rPr lang="en-US" dirty="0"/>
                        <a:t>12 OCT 1943</a:t>
                      </a:r>
                    </a:p>
                  </a:txBody>
                  <a:tcPr/>
                </a:tc>
                <a:tc>
                  <a:txBody>
                    <a:bodyPr/>
                    <a:lstStyle/>
                    <a:p>
                      <a:r>
                        <a:rPr lang="en-US" dirty="0"/>
                        <a:t>USS Dorado (SS-248)</a:t>
                      </a:r>
                    </a:p>
                  </a:txBody>
                  <a:tcPr/>
                </a:tc>
                <a:tc>
                  <a:txBody>
                    <a:bodyPr/>
                    <a:lstStyle/>
                    <a:p>
                      <a:r>
                        <a:rPr lang="en-US" dirty="0"/>
                        <a:t>77 shipmates lost</a:t>
                      </a:r>
                    </a:p>
                  </a:txBody>
                  <a:tcPr/>
                </a:tc>
                <a:extLst>
                  <a:ext uri="{0D108BD9-81ED-4DB2-BD59-A6C34878D82A}">
                    <a16:rowId xmlns:a16="http://schemas.microsoft.com/office/drawing/2014/main" val="1749988705"/>
                  </a:ext>
                </a:extLst>
              </a:tr>
              <a:tr h="371353">
                <a:tc>
                  <a:txBody>
                    <a:bodyPr/>
                    <a:lstStyle/>
                    <a:p>
                      <a:r>
                        <a:rPr lang="en-US" dirty="0"/>
                        <a:t>17 OCT 1944</a:t>
                      </a:r>
                    </a:p>
                  </a:txBody>
                  <a:tcPr/>
                </a:tc>
                <a:tc>
                  <a:txBody>
                    <a:bodyPr/>
                    <a:lstStyle/>
                    <a:p>
                      <a:r>
                        <a:rPr lang="en-US" dirty="0"/>
                        <a:t>USS Escolar (SS-294)</a:t>
                      </a:r>
                    </a:p>
                  </a:txBody>
                  <a:tcPr/>
                </a:tc>
                <a:tc>
                  <a:txBody>
                    <a:bodyPr/>
                    <a:lstStyle/>
                    <a:p>
                      <a:r>
                        <a:rPr lang="en-US" dirty="0"/>
                        <a:t>82 shipmates lost</a:t>
                      </a:r>
                    </a:p>
                  </a:txBody>
                  <a:tcPr/>
                </a:tc>
                <a:extLst>
                  <a:ext uri="{0D108BD9-81ED-4DB2-BD59-A6C34878D82A}">
                    <a16:rowId xmlns:a16="http://schemas.microsoft.com/office/drawing/2014/main" val="1217052724"/>
                  </a:ext>
                </a:extLst>
              </a:tr>
              <a:tr h="371353">
                <a:tc>
                  <a:txBody>
                    <a:bodyPr/>
                    <a:lstStyle/>
                    <a:p>
                      <a:r>
                        <a:rPr lang="en-US" dirty="0"/>
                        <a:t>24 OCT 1944</a:t>
                      </a:r>
                    </a:p>
                  </a:txBody>
                  <a:tcPr/>
                </a:tc>
                <a:tc>
                  <a:txBody>
                    <a:bodyPr/>
                    <a:lstStyle/>
                    <a:p>
                      <a:r>
                        <a:rPr lang="en-US" dirty="0"/>
                        <a:t>(2nd) USS Shark (SS-314)</a:t>
                      </a:r>
                    </a:p>
                  </a:txBody>
                  <a:tcPr/>
                </a:tc>
                <a:tc>
                  <a:txBody>
                    <a:bodyPr/>
                    <a:lstStyle/>
                    <a:p>
                      <a:r>
                        <a:rPr lang="en-US" dirty="0"/>
                        <a:t>87 shipmates lost</a:t>
                      </a:r>
                    </a:p>
                  </a:txBody>
                  <a:tcPr/>
                </a:tc>
                <a:extLst>
                  <a:ext uri="{0D108BD9-81ED-4DB2-BD59-A6C34878D82A}">
                    <a16:rowId xmlns:a16="http://schemas.microsoft.com/office/drawing/2014/main" val="4002178008"/>
                  </a:ext>
                </a:extLst>
              </a:tr>
              <a:tr h="371353">
                <a:tc>
                  <a:txBody>
                    <a:bodyPr/>
                    <a:lstStyle/>
                    <a:p>
                      <a:r>
                        <a:rPr lang="en-US" dirty="0"/>
                        <a:t>24 OCT 1944</a:t>
                      </a:r>
                    </a:p>
                  </a:txBody>
                  <a:tcPr/>
                </a:tc>
                <a:tc>
                  <a:txBody>
                    <a:bodyPr/>
                    <a:lstStyle/>
                    <a:p>
                      <a:r>
                        <a:rPr lang="en-US" dirty="0"/>
                        <a:t>USS Darter (SS-227)</a:t>
                      </a:r>
                    </a:p>
                  </a:txBody>
                  <a:tcPr/>
                </a:tc>
                <a:tc>
                  <a:txBody>
                    <a:bodyPr/>
                    <a:lstStyle/>
                    <a:p>
                      <a:r>
                        <a:rPr lang="en-US" dirty="0"/>
                        <a:t>no loss of life</a:t>
                      </a:r>
                    </a:p>
                  </a:txBody>
                  <a:tcPr/>
                </a:tc>
                <a:extLst>
                  <a:ext uri="{0D108BD9-81ED-4DB2-BD59-A6C34878D82A}">
                    <a16:rowId xmlns:a16="http://schemas.microsoft.com/office/drawing/2014/main" val="2547738229"/>
                  </a:ext>
                </a:extLst>
              </a:tr>
              <a:tr h="371353">
                <a:tc>
                  <a:txBody>
                    <a:bodyPr/>
                    <a:lstStyle/>
                    <a:p>
                      <a:r>
                        <a:rPr lang="en-US" dirty="0"/>
                        <a:t>25 OCT 1944</a:t>
                      </a:r>
                    </a:p>
                  </a:txBody>
                  <a:tcPr/>
                </a:tc>
                <a:tc>
                  <a:txBody>
                    <a:bodyPr/>
                    <a:lstStyle/>
                    <a:p>
                      <a:r>
                        <a:rPr lang="en-US" dirty="0"/>
                        <a:t>USS Tang (SS-306)</a:t>
                      </a:r>
                    </a:p>
                  </a:txBody>
                  <a:tcPr/>
                </a:tc>
                <a:tc>
                  <a:txBody>
                    <a:bodyPr/>
                    <a:lstStyle/>
                    <a:p>
                      <a:r>
                        <a:rPr lang="en-US" dirty="0"/>
                        <a:t>78 shipmates lost</a:t>
                      </a:r>
                    </a:p>
                  </a:txBody>
                  <a:tcPr/>
                </a:tc>
                <a:extLst>
                  <a:ext uri="{0D108BD9-81ED-4DB2-BD59-A6C34878D82A}">
                    <a16:rowId xmlns:a16="http://schemas.microsoft.com/office/drawing/2014/main" val="3802578755"/>
                  </a:ext>
                </a:extLst>
              </a:tr>
              <a:tr h="371353">
                <a:tc>
                  <a:txBody>
                    <a:bodyPr/>
                    <a:lstStyle/>
                    <a:p>
                      <a:r>
                        <a:rPr lang="en-US" dirty="0"/>
                        <a:t>29 OCT 1923</a:t>
                      </a:r>
                    </a:p>
                  </a:txBody>
                  <a:tcPr/>
                </a:tc>
                <a:tc>
                  <a:txBody>
                    <a:bodyPr/>
                    <a:lstStyle/>
                    <a:p>
                      <a:r>
                        <a:rPr lang="en-US" dirty="0"/>
                        <a:t>USS O-5 (SS-66)</a:t>
                      </a:r>
                    </a:p>
                  </a:txBody>
                  <a:tcPr/>
                </a:tc>
                <a:tc>
                  <a:txBody>
                    <a:bodyPr/>
                    <a:lstStyle/>
                    <a:p>
                      <a:r>
                        <a:rPr lang="en-US" dirty="0"/>
                        <a:t>3 shipmates lost</a:t>
                      </a:r>
                    </a:p>
                  </a:txBody>
                  <a:tcPr/>
                </a:tc>
                <a:extLst>
                  <a:ext uri="{0D108BD9-81ED-4DB2-BD59-A6C34878D82A}">
                    <a16:rowId xmlns:a16="http://schemas.microsoft.com/office/drawing/2014/main" val="3730948557"/>
                  </a:ext>
                </a:extLst>
              </a:tr>
            </a:tbl>
          </a:graphicData>
        </a:graphic>
      </p:graphicFrame>
      <p:sp>
        <p:nvSpPr>
          <p:cNvPr id="8" name="TextBox 7">
            <a:extLst>
              <a:ext uri="{FF2B5EF4-FFF2-40B4-BE49-F238E27FC236}">
                <a16:creationId xmlns:a16="http://schemas.microsoft.com/office/drawing/2014/main" id="{FA14C2E7-CDA9-3203-C735-2D7FA0664DC0}"/>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30460553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F36FB6-67C9-D8AE-0B80-9BF1F9782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1A9C7-446B-F5A8-D048-205E55119C9D}"/>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F3696A3E-A06D-F2BB-D2D9-A73F383C1E54}"/>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D3A77CCE-2E7F-57ED-A2E6-277E517F9891}"/>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5F6ED8C1-26CA-783C-AAF9-50F1CB210264}"/>
              </a:ext>
            </a:extLst>
          </p:cNvPr>
          <p:cNvSpPr>
            <a:spLocks noGrp="1"/>
          </p:cNvSpPr>
          <p:nvPr>
            <p:ph type="sldNum" sz="quarter" idx="12"/>
          </p:nvPr>
        </p:nvSpPr>
        <p:spPr/>
        <p:txBody>
          <a:bodyPr/>
          <a:lstStyle/>
          <a:p>
            <a:fld id="{3BB20912-B61B-467F-A69B-01071E01DB7E}" type="slidenum">
              <a:rPr lang="en-US" smtClean="0"/>
              <a:t>29</a:t>
            </a:fld>
            <a:endParaRPr lang="en-US"/>
          </a:p>
        </p:txBody>
      </p:sp>
      <p:graphicFrame>
        <p:nvGraphicFramePr>
          <p:cNvPr id="7" name="Table 6">
            <a:extLst>
              <a:ext uri="{FF2B5EF4-FFF2-40B4-BE49-F238E27FC236}">
                <a16:creationId xmlns:a16="http://schemas.microsoft.com/office/drawing/2014/main" id="{7DDF7950-521F-2789-5A4D-C953A0360E23}"/>
              </a:ext>
            </a:extLst>
          </p:cNvPr>
          <p:cNvGraphicFramePr>
            <a:graphicFrameLocks noGrp="1"/>
          </p:cNvGraphicFramePr>
          <p:nvPr>
            <p:extLst>
              <p:ext uri="{D42A27DB-BD31-4B8C-83A1-F6EECF244321}">
                <p14:modId xmlns:p14="http://schemas.microsoft.com/office/powerpoint/2010/main" val="3180596589"/>
              </p:ext>
            </p:extLst>
          </p:nvPr>
        </p:nvGraphicFramePr>
        <p:xfrm>
          <a:off x="784860" y="1775460"/>
          <a:ext cx="10622280" cy="3319805"/>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07 NOV 1944</a:t>
                      </a:r>
                    </a:p>
                  </a:txBody>
                  <a:tcPr/>
                </a:tc>
                <a:tc>
                  <a:txBody>
                    <a:bodyPr/>
                    <a:lstStyle/>
                    <a:p>
                      <a:r>
                        <a:rPr lang="en-US" dirty="0"/>
                        <a:t>USS Albacore (SS-218)</a:t>
                      </a:r>
                    </a:p>
                  </a:txBody>
                  <a:tcPr/>
                </a:tc>
                <a:tc>
                  <a:txBody>
                    <a:bodyPr/>
                    <a:lstStyle/>
                    <a:p>
                      <a:r>
                        <a:rPr lang="en-US" dirty="0"/>
                        <a:t>85 shipmates lost</a:t>
                      </a:r>
                    </a:p>
                  </a:txBody>
                  <a:tcPr/>
                </a:tc>
                <a:extLst>
                  <a:ext uri="{0D108BD9-81ED-4DB2-BD59-A6C34878D82A}">
                    <a16:rowId xmlns:a16="http://schemas.microsoft.com/office/drawing/2014/main" val="4158557563"/>
                  </a:ext>
                </a:extLst>
              </a:tr>
              <a:tr h="371353">
                <a:tc>
                  <a:txBody>
                    <a:bodyPr/>
                    <a:lstStyle/>
                    <a:p>
                      <a:r>
                        <a:rPr lang="en-US" dirty="0"/>
                        <a:t>08 NOV 1944</a:t>
                      </a:r>
                    </a:p>
                  </a:txBody>
                  <a:tcPr/>
                </a:tc>
                <a:tc>
                  <a:txBody>
                    <a:bodyPr/>
                    <a:lstStyle/>
                    <a:p>
                      <a:r>
                        <a:rPr lang="en-US" dirty="0"/>
                        <a:t>USS Growler (SS-215)</a:t>
                      </a:r>
                    </a:p>
                  </a:txBody>
                  <a:tcPr/>
                </a:tc>
                <a:tc>
                  <a:txBody>
                    <a:bodyPr/>
                    <a:lstStyle/>
                    <a:p>
                      <a:r>
                        <a:rPr lang="en-US" dirty="0"/>
                        <a:t>86 shipmates lost</a:t>
                      </a:r>
                    </a:p>
                  </a:txBody>
                  <a:tcPr/>
                </a:tc>
                <a:extLst>
                  <a:ext uri="{0D108BD9-81ED-4DB2-BD59-A6C34878D82A}">
                    <a16:rowId xmlns:a16="http://schemas.microsoft.com/office/drawing/2014/main" val="3158705762"/>
                  </a:ext>
                </a:extLst>
              </a:tr>
              <a:tr h="371353">
                <a:tc>
                  <a:txBody>
                    <a:bodyPr/>
                    <a:lstStyle/>
                    <a:p>
                      <a:r>
                        <a:rPr lang="en-US" dirty="0"/>
                        <a:t>16 NOV 1943</a:t>
                      </a:r>
                    </a:p>
                  </a:txBody>
                  <a:tcPr/>
                </a:tc>
                <a:tc>
                  <a:txBody>
                    <a:bodyPr/>
                    <a:lstStyle/>
                    <a:p>
                      <a:r>
                        <a:rPr lang="en-US" dirty="0"/>
                        <a:t>USS Corvina (SS-226)</a:t>
                      </a:r>
                    </a:p>
                  </a:txBody>
                  <a:tcPr/>
                </a:tc>
                <a:tc>
                  <a:txBody>
                    <a:bodyPr/>
                    <a:lstStyle/>
                    <a:p>
                      <a:r>
                        <a:rPr lang="en-US" dirty="0"/>
                        <a:t>82 shipmates lost</a:t>
                      </a:r>
                    </a:p>
                  </a:txBody>
                  <a:tcPr/>
                </a:tc>
                <a:extLst>
                  <a:ext uri="{0D108BD9-81ED-4DB2-BD59-A6C34878D82A}">
                    <a16:rowId xmlns:a16="http://schemas.microsoft.com/office/drawing/2014/main" val="556437262"/>
                  </a:ext>
                </a:extLst>
              </a:tr>
              <a:tr h="371353">
                <a:tc>
                  <a:txBody>
                    <a:bodyPr/>
                    <a:lstStyle/>
                    <a:p>
                      <a:r>
                        <a:rPr lang="en-US" dirty="0"/>
                        <a:t>16 NOV 1944</a:t>
                      </a:r>
                    </a:p>
                  </a:txBody>
                  <a:tcPr/>
                </a:tc>
                <a:tc>
                  <a:txBody>
                    <a:bodyPr/>
                    <a:lstStyle/>
                    <a:p>
                      <a:r>
                        <a:rPr lang="en-US" dirty="0"/>
                        <a:t>USS Scamp (SS-277)</a:t>
                      </a:r>
                    </a:p>
                  </a:txBody>
                  <a:tcPr/>
                </a:tc>
                <a:tc>
                  <a:txBody>
                    <a:bodyPr/>
                    <a:lstStyle/>
                    <a:p>
                      <a:r>
                        <a:rPr lang="en-US" dirty="0"/>
                        <a:t>83 shipmates lost</a:t>
                      </a:r>
                    </a:p>
                  </a:txBody>
                  <a:tcPr/>
                </a:tc>
                <a:extLst>
                  <a:ext uri="{0D108BD9-81ED-4DB2-BD59-A6C34878D82A}">
                    <a16:rowId xmlns:a16="http://schemas.microsoft.com/office/drawing/2014/main" val="1749988705"/>
                  </a:ext>
                </a:extLst>
              </a:tr>
              <a:tr h="371353">
                <a:tc>
                  <a:txBody>
                    <a:bodyPr/>
                    <a:lstStyle/>
                    <a:p>
                      <a:r>
                        <a:rPr lang="en-US" dirty="0"/>
                        <a:t>19 NOV 1943</a:t>
                      </a:r>
                    </a:p>
                  </a:txBody>
                  <a:tcPr/>
                </a:tc>
                <a:tc>
                  <a:txBody>
                    <a:bodyPr/>
                    <a:lstStyle/>
                    <a:p>
                      <a:r>
                        <a:rPr lang="en-US" dirty="0"/>
                        <a:t>USS Sculpin (SS-191)</a:t>
                      </a:r>
                    </a:p>
                  </a:txBody>
                  <a:tcPr/>
                </a:tc>
                <a:tc>
                  <a:txBody>
                    <a:bodyPr/>
                    <a:lstStyle/>
                    <a:p>
                      <a:r>
                        <a:rPr lang="en-US" dirty="0"/>
                        <a:t>63 shipmates lost (12 killed in action prior to sinking; 30 killed in the sinking; 1 killed in captivity; 20 captured as PoW and died)</a:t>
                      </a:r>
                    </a:p>
                  </a:txBody>
                  <a:tcPr/>
                </a:tc>
                <a:extLst>
                  <a:ext uri="{0D108BD9-81ED-4DB2-BD59-A6C34878D82A}">
                    <a16:rowId xmlns:a16="http://schemas.microsoft.com/office/drawing/2014/main" val="1217052724"/>
                  </a:ext>
                </a:extLst>
              </a:tr>
            </a:tbl>
          </a:graphicData>
        </a:graphic>
      </p:graphicFrame>
      <p:sp>
        <p:nvSpPr>
          <p:cNvPr id="8" name="TextBox 7">
            <a:extLst>
              <a:ext uri="{FF2B5EF4-FFF2-40B4-BE49-F238E27FC236}">
                <a16:creationId xmlns:a16="http://schemas.microsoft.com/office/drawing/2014/main" id="{4B601C4F-A1A8-202E-61F8-ADAF902A5856}"/>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144390519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44E89-6063-CFBB-AD69-42BA38340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348EE-6ED2-AA26-4CFD-D761D9FBD131}"/>
              </a:ext>
            </a:extLst>
          </p:cNvPr>
          <p:cNvSpPr>
            <a:spLocks noGrp="1"/>
          </p:cNvSpPr>
          <p:nvPr>
            <p:ph type="title"/>
          </p:nvPr>
        </p:nvSpPr>
        <p:spPr/>
        <p:txBody>
          <a:bodyPr/>
          <a:lstStyle/>
          <a:p>
            <a:r>
              <a:rPr lang="en-US" dirty="0"/>
              <a:t>Moment of Silence</a:t>
            </a:r>
          </a:p>
        </p:txBody>
      </p:sp>
      <p:sp>
        <p:nvSpPr>
          <p:cNvPr id="3" name="Date Placeholder 2">
            <a:extLst>
              <a:ext uri="{FF2B5EF4-FFF2-40B4-BE49-F238E27FC236}">
                <a16:creationId xmlns:a16="http://schemas.microsoft.com/office/drawing/2014/main" id="{43C9F713-83B5-1DCD-DF55-7ECBEC7989F7}"/>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1A267AD3-9B68-5BD6-9248-8FEFECD90C2D}"/>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7285FEA9-3238-1CBD-FCC5-81C75C9175AF}"/>
              </a:ext>
            </a:extLst>
          </p:cNvPr>
          <p:cNvSpPr>
            <a:spLocks noGrp="1"/>
          </p:cNvSpPr>
          <p:nvPr>
            <p:ph type="sldNum" sz="quarter" idx="12"/>
          </p:nvPr>
        </p:nvSpPr>
        <p:spPr/>
        <p:txBody>
          <a:bodyPr/>
          <a:lstStyle/>
          <a:p>
            <a:fld id="{3BB20912-B61B-467F-A69B-01071E01DB7E}" type="slidenum">
              <a:rPr lang="en-US" smtClean="0"/>
              <a:t>3</a:t>
            </a:fld>
            <a:endParaRPr lang="en-US"/>
          </a:p>
        </p:txBody>
      </p:sp>
      <p:sp>
        <p:nvSpPr>
          <p:cNvPr id="8" name="TextBox 7">
            <a:extLst>
              <a:ext uri="{FF2B5EF4-FFF2-40B4-BE49-F238E27FC236}">
                <a16:creationId xmlns:a16="http://schemas.microsoft.com/office/drawing/2014/main" id="{686B5277-C53B-FB18-F970-124587BDFC78}"/>
              </a:ext>
            </a:extLst>
          </p:cNvPr>
          <p:cNvSpPr txBox="1"/>
          <p:nvPr/>
        </p:nvSpPr>
        <p:spPr>
          <a:xfrm>
            <a:off x="685800" y="2057401"/>
            <a:ext cx="10820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70C0"/>
                </a:solidFill>
                <a:latin typeface="StarTrek Film BT" panose="020E060402020B020907" pitchFamily="34" charset="0"/>
              </a:rPr>
              <a:t>Prisoners of War (PoW)</a:t>
            </a:r>
          </a:p>
          <a:p>
            <a:pPr marL="457200" indent="-457200">
              <a:buFont typeface="Arial" panose="020B0604020202020204" pitchFamily="34" charset="0"/>
              <a:buChar char="•"/>
            </a:pPr>
            <a:r>
              <a:rPr lang="en-US" sz="3200" dirty="0">
                <a:solidFill>
                  <a:srgbClr val="0070C0"/>
                </a:solidFill>
                <a:latin typeface="StarTrek Film BT" panose="020E060402020B020907" pitchFamily="34" charset="0"/>
              </a:rPr>
              <a:t>Missing in Action (</a:t>
            </a:r>
            <a:r>
              <a:rPr lang="en-US" sz="3200" dirty="0" err="1">
                <a:solidFill>
                  <a:srgbClr val="0070C0"/>
                </a:solidFill>
                <a:latin typeface="StarTrek Film BT" panose="020E060402020B020907" pitchFamily="34" charset="0"/>
              </a:rPr>
              <a:t>MiA</a:t>
            </a:r>
            <a:r>
              <a:rPr lang="en-US" sz="3200" dirty="0">
                <a:solidFill>
                  <a:srgbClr val="0070C0"/>
                </a:solidFill>
                <a:latin typeface="StarTrek Film BT" panose="020E060402020B020907" pitchFamily="34" charset="0"/>
              </a:rPr>
              <a:t>) </a:t>
            </a:r>
          </a:p>
          <a:p>
            <a:pPr marL="457200" indent="-457200">
              <a:buFont typeface="Arial" panose="020B0604020202020204" pitchFamily="34" charset="0"/>
              <a:buChar char="•"/>
            </a:pPr>
            <a:r>
              <a:rPr lang="en-US" sz="3200" dirty="0">
                <a:solidFill>
                  <a:srgbClr val="0070C0"/>
                </a:solidFill>
                <a:latin typeface="StarTrek Film BT" panose="020E060402020B020907" pitchFamily="34" charset="0"/>
              </a:rPr>
              <a:t>On Eternal Patrol:</a:t>
            </a:r>
          </a:p>
          <a:p>
            <a:pPr marL="914400" lvl="1" indent="-457200">
              <a:buFont typeface="Arial" panose="020B0604020202020204" pitchFamily="34" charset="0"/>
              <a:buChar char="•"/>
            </a:pPr>
            <a:r>
              <a:rPr lang="en-US" sz="3200" dirty="0">
                <a:solidFill>
                  <a:srgbClr val="0070C0"/>
                </a:solidFill>
                <a:latin typeface="StarTrek Film BT" panose="020E060402020B020907" pitchFamily="34" charset="0"/>
              </a:rPr>
              <a:t>Those that lost their lives defending our nation while serving in the US Submarine Force</a:t>
            </a:r>
          </a:p>
          <a:p>
            <a:pPr marL="914400" lvl="1" indent="-457200">
              <a:buFont typeface="Arial" panose="020B0604020202020204" pitchFamily="34" charset="0"/>
              <a:buChar char="•"/>
            </a:pPr>
            <a:r>
              <a:rPr lang="en-US" sz="3200" dirty="0">
                <a:solidFill>
                  <a:srgbClr val="0070C0"/>
                </a:solidFill>
                <a:latin typeface="StarTrek Film BT" panose="020E060402020B020907" pitchFamily="34" charset="0"/>
              </a:rPr>
              <a:t>Those that lost their lives defending our nation while serving in Epic Fury</a:t>
            </a:r>
          </a:p>
        </p:txBody>
      </p:sp>
    </p:spTree>
    <p:extLst>
      <p:ext uri="{BB962C8B-B14F-4D97-AF65-F5344CB8AC3E}">
        <p14:creationId xmlns:p14="http://schemas.microsoft.com/office/powerpoint/2010/main" val="330939992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2AE545-F06B-C9A9-4023-FA95D2A642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78DE6-79E1-3C58-9F3F-EB286C923DAA}"/>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4C3D8746-C57A-2F10-BD3D-0CFA3FFE0645}"/>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AA17871A-EDBA-2CC7-0CBE-4A3D507183ED}"/>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C00403DC-EFF0-39E6-147D-76017093CA46}"/>
              </a:ext>
            </a:extLst>
          </p:cNvPr>
          <p:cNvSpPr>
            <a:spLocks noGrp="1"/>
          </p:cNvSpPr>
          <p:nvPr>
            <p:ph type="sldNum" sz="quarter" idx="12"/>
          </p:nvPr>
        </p:nvSpPr>
        <p:spPr/>
        <p:txBody>
          <a:bodyPr/>
          <a:lstStyle/>
          <a:p>
            <a:fld id="{3BB20912-B61B-467F-A69B-01071E01DB7E}" type="slidenum">
              <a:rPr lang="en-US" smtClean="0"/>
              <a:t>30</a:t>
            </a:fld>
            <a:endParaRPr lang="en-US"/>
          </a:p>
        </p:txBody>
      </p:sp>
      <p:graphicFrame>
        <p:nvGraphicFramePr>
          <p:cNvPr id="7" name="Table 6">
            <a:extLst>
              <a:ext uri="{FF2B5EF4-FFF2-40B4-BE49-F238E27FC236}">
                <a16:creationId xmlns:a16="http://schemas.microsoft.com/office/drawing/2014/main" id="{EB3FB546-B94E-FC34-9E7B-D7C120851672}"/>
              </a:ext>
            </a:extLst>
          </p:cNvPr>
          <p:cNvGraphicFramePr>
            <a:graphicFrameLocks noGrp="1"/>
          </p:cNvGraphicFramePr>
          <p:nvPr>
            <p:extLst>
              <p:ext uri="{D42A27DB-BD31-4B8C-83A1-F6EECF244321}">
                <p14:modId xmlns:p14="http://schemas.microsoft.com/office/powerpoint/2010/main" val="3436426249"/>
              </p:ext>
            </p:extLst>
          </p:nvPr>
        </p:nvGraphicFramePr>
        <p:xfrm>
          <a:off x="784860" y="1775460"/>
          <a:ext cx="10622280" cy="1856765"/>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02 DEC 1943</a:t>
                      </a:r>
                    </a:p>
                  </a:txBody>
                  <a:tcPr/>
                </a:tc>
                <a:tc>
                  <a:txBody>
                    <a:bodyPr/>
                    <a:lstStyle/>
                    <a:p>
                      <a:r>
                        <a:rPr lang="en-US" dirty="0"/>
                        <a:t>USS Capelin (SS-289)</a:t>
                      </a:r>
                    </a:p>
                  </a:txBody>
                  <a:tcPr/>
                </a:tc>
                <a:tc>
                  <a:txBody>
                    <a:bodyPr/>
                    <a:lstStyle/>
                    <a:p>
                      <a:r>
                        <a:rPr lang="en-US" dirty="0"/>
                        <a:t>76 shipmates lost</a:t>
                      </a:r>
                    </a:p>
                  </a:txBody>
                  <a:tcPr/>
                </a:tc>
                <a:extLst>
                  <a:ext uri="{0D108BD9-81ED-4DB2-BD59-A6C34878D82A}">
                    <a16:rowId xmlns:a16="http://schemas.microsoft.com/office/drawing/2014/main" val="4158557563"/>
                  </a:ext>
                </a:extLst>
              </a:tr>
              <a:tr h="371353">
                <a:tc>
                  <a:txBody>
                    <a:bodyPr/>
                    <a:lstStyle/>
                    <a:p>
                      <a:r>
                        <a:rPr lang="en-US" dirty="0"/>
                        <a:t>10 DEC 1941</a:t>
                      </a:r>
                    </a:p>
                  </a:txBody>
                  <a:tcPr/>
                </a:tc>
                <a:tc>
                  <a:txBody>
                    <a:bodyPr/>
                    <a:lstStyle/>
                    <a:p>
                      <a:r>
                        <a:rPr lang="en-US" dirty="0"/>
                        <a:t>USS Sealion (SS 195)</a:t>
                      </a:r>
                    </a:p>
                  </a:txBody>
                  <a:tcPr/>
                </a:tc>
                <a:tc>
                  <a:txBody>
                    <a:bodyPr/>
                    <a:lstStyle/>
                    <a:p>
                      <a:r>
                        <a:rPr lang="en-US" dirty="0"/>
                        <a:t>5 shipmates lost</a:t>
                      </a:r>
                    </a:p>
                  </a:txBody>
                  <a:tcPr/>
                </a:tc>
                <a:extLst>
                  <a:ext uri="{0D108BD9-81ED-4DB2-BD59-A6C34878D82A}">
                    <a16:rowId xmlns:a16="http://schemas.microsoft.com/office/drawing/2014/main" val="3158705762"/>
                  </a:ext>
                </a:extLst>
              </a:tr>
              <a:tr h="371353">
                <a:tc>
                  <a:txBody>
                    <a:bodyPr/>
                    <a:lstStyle/>
                    <a:p>
                      <a:r>
                        <a:rPr lang="en-US" dirty="0"/>
                        <a:t>17 DEC 1917</a:t>
                      </a:r>
                    </a:p>
                  </a:txBody>
                  <a:tcPr/>
                </a:tc>
                <a:tc>
                  <a:txBody>
                    <a:bodyPr/>
                    <a:lstStyle/>
                    <a:p>
                      <a:r>
                        <a:rPr lang="en-US" dirty="0"/>
                        <a:t>USS F-1 (SS-20)</a:t>
                      </a:r>
                    </a:p>
                  </a:txBody>
                  <a:tcPr/>
                </a:tc>
                <a:tc>
                  <a:txBody>
                    <a:bodyPr/>
                    <a:lstStyle/>
                    <a:p>
                      <a:r>
                        <a:rPr lang="en-US" dirty="0"/>
                        <a:t>19 shipmates lost</a:t>
                      </a:r>
                    </a:p>
                  </a:txBody>
                  <a:tcPr/>
                </a:tc>
                <a:extLst>
                  <a:ext uri="{0D108BD9-81ED-4DB2-BD59-A6C34878D82A}">
                    <a16:rowId xmlns:a16="http://schemas.microsoft.com/office/drawing/2014/main" val="556437262"/>
                  </a:ext>
                </a:extLst>
              </a:tr>
              <a:tr h="371353">
                <a:tc>
                  <a:txBody>
                    <a:bodyPr/>
                    <a:lstStyle/>
                    <a:p>
                      <a:r>
                        <a:rPr lang="en-US" dirty="0"/>
                        <a:t>17 DEC 1927</a:t>
                      </a:r>
                    </a:p>
                  </a:txBody>
                  <a:tcPr/>
                </a:tc>
                <a:tc>
                  <a:txBody>
                    <a:bodyPr/>
                    <a:lstStyle/>
                    <a:p>
                      <a:r>
                        <a:rPr lang="en-US" dirty="0"/>
                        <a:t>USS S-4 (SS-109)</a:t>
                      </a:r>
                    </a:p>
                  </a:txBody>
                  <a:tcPr/>
                </a:tc>
                <a:tc>
                  <a:txBody>
                    <a:bodyPr/>
                    <a:lstStyle/>
                    <a:p>
                      <a:r>
                        <a:rPr lang="en-US" dirty="0"/>
                        <a:t>40 shipmates lost</a:t>
                      </a:r>
                    </a:p>
                  </a:txBody>
                  <a:tcPr/>
                </a:tc>
                <a:extLst>
                  <a:ext uri="{0D108BD9-81ED-4DB2-BD59-A6C34878D82A}">
                    <a16:rowId xmlns:a16="http://schemas.microsoft.com/office/drawing/2014/main" val="1749988705"/>
                  </a:ext>
                </a:extLst>
              </a:tr>
            </a:tbl>
          </a:graphicData>
        </a:graphic>
      </p:graphicFrame>
      <p:sp>
        <p:nvSpPr>
          <p:cNvPr id="6" name="TextBox 5">
            <a:extLst>
              <a:ext uri="{FF2B5EF4-FFF2-40B4-BE49-F238E27FC236}">
                <a16:creationId xmlns:a16="http://schemas.microsoft.com/office/drawing/2014/main" id="{7BE4AC0D-E620-A6D7-F9D3-ADF9F25E8628}"/>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140550274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31FE2A-94B7-762B-2111-2802F9ACE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81C70-4868-103E-D582-13E2FEE2EC13}"/>
              </a:ext>
            </a:extLst>
          </p:cNvPr>
          <p:cNvSpPr>
            <a:spLocks noGrp="1"/>
          </p:cNvSpPr>
          <p:nvPr>
            <p:ph type="title"/>
          </p:nvPr>
        </p:nvSpPr>
        <p:spPr/>
        <p:txBody>
          <a:bodyPr/>
          <a:lstStyle/>
          <a:p>
            <a:r>
              <a:rPr lang="en-US" dirty="0"/>
              <a:t>Tolling of the Boats</a:t>
            </a:r>
          </a:p>
        </p:txBody>
      </p:sp>
      <p:sp>
        <p:nvSpPr>
          <p:cNvPr id="3" name="Date Placeholder 2">
            <a:extLst>
              <a:ext uri="{FF2B5EF4-FFF2-40B4-BE49-F238E27FC236}">
                <a16:creationId xmlns:a16="http://schemas.microsoft.com/office/drawing/2014/main" id="{E9BB89DC-73AF-06CE-71F2-E5DDD5DC9B4F}"/>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82873D87-1DAC-69B4-517B-DF6F352EAC1D}"/>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1D4519EE-D652-39FF-253B-8CDB8B3F2C86}"/>
              </a:ext>
            </a:extLst>
          </p:cNvPr>
          <p:cNvSpPr>
            <a:spLocks noGrp="1"/>
          </p:cNvSpPr>
          <p:nvPr>
            <p:ph type="sldNum" sz="quarter" idx="12"/>
          </p:nvPr>
        </p:nvSpPr>
        <p:spPr/>
        <p:txBody>
          <a:bodyPr/>
          <a:lstStyle/>
          <a:p>
            <a:fld id="{3BB20912-B61B-467F-A69B-01071E01DB7E}" type="slidenum">
              <a:rPr lang="en-US" smtClean="0"/>
              <a:t>31</a:t>
            </a:fld>
            <a:endParaRPr lang="en-US"/>
          </a:p>
        </p:txBody>
      </p:sp>
      <p:graphicFrame>
        <p:nvGraphicFramePr>
          <p:cNvPr id="7" name="Table 6">
            <a:extLst>
              <a:ext uri="{FF2B5EF4-FFF2-40B4-BE49-F238E27FC236}">
                <a16:creationId xmlns:a16="http://schemas.microsoft.com/office/drawing/2014/main" id="{90D1DD82-4CEB-7DAD-5852-BFE5FF710128}"/>
              </a:ext>
            </a:extLst>
          </p:cNvPr>
          <p:cNvGraphicFramePr>
            <a:graphicFrameLocks noGrp="1"/>
          </p:cNvGraphicFramePr>
          <p:nvPr>
            <p:extLst>
              <p:ext uri="{D42A27DB-BD31-4B8C-83A1-F6EECF244321}">
                <p14:modId xmlns:p14="http://schemas.microsoft.com/office/powerpoint/2010/main" val="4109631880"/>
              </p:ext>
            </p:extLst>
          </p:nvPr>
        </p:nvGraphicFramePr>
        <p:xfrm>
          <a:off x="784860" y="1775460"/>
          <a:ext cx="10622280" cy="1856765"/>
        </p:xfrm>
        <a:graphic>
          <a:graphicData uri="http://schemas.openxmlformats.org/drawingml/2006/table">
            <a:tbl>
              <a:tblPr firstRow="1" bandRow="1">
                <a:tableStyleId>{5C22544A-7EE6-4342-B048-85BDC9FD1C3A}</a:tableStyleId>
              </a:tblPr>
              <a:tblGrid>
                <a:gridCol w="3540760">
                  <a:extLst>
                    <a:ext uri="{9D8B030D-6E8A-4147-A177-3AD203B41FA5}">
                      <a16:colId xmlns:a16="http://schemas.microsoft.com/office/drawing/2014/main" val="3658289613"/>
                    </a:ext>
                  </a:extLst>
                </a:gridCol>
                <a:gridCol w="3540760">
                  <a:extLst>
                    <a:ext uri="{9D8B030D-6E8A-4147-A177-3AD203B41FA5}">
                      <a16:colId xmlns:a16="http://schemas.microsoft.com/office/drawing/2014/main" val="2163495563"/>
                    </a:ext>
                  </a:extLst>
                </a:gridCol>
                <a:gridCol w="3540760">
                  <a:extLst>
                    <a:ext uri="{9D8B030D-6E8A-4147-A177-3AD203B41FA5}">
                      <a16:colId xmlns:a16="http://schemas.microsoft.com/office/drawing/2014/main" val="1058267775"/>
                    </a:ext>
                  </a:extLst>
                </a:gridCol>
              </a:tblGrid>
              <a:tr h="371353">
                <a:tc>
                  <a:txBody>
                    <a:bodyPr/>
                    <a:lstStyle/>
                    <a:p>
                      <a:r>
                        <a:rPr lang="en-US" dirty="0"/>
                        <a:t>Date</a:t>
                      </a:r>
                    </a:p>
                  </a:txBody>
                  <a:tcPr/>
                </a:tc>
                <a:tc>
                  <a:txBody>
                    <a:bodyPr/>
                    <a:lstStyle/>
                    <a:p>
                      <a:r>
                        <a:rPr lang="en-US" dirty="0"/>
                        <a:t>Boat</a:t>
                      </a:r>
                    </a:p>
                  </a:txBody>
                  <a:tcPr/>
                </a:tc>
                <a:tc>
                  <a:txBody>
                    <a:bodyPr/>
                    <a:lstStyle/>
                    <a:p>
                      <a:r>
                        <a:rPr lang="en-US" dirty="0"/>
                        <a:t>Loss</a:t>
                      </a:r>
                    </a:p>
                  </a:txBody>
                  <a:tcPr/>
                </a:tc>
                <a:extLst>
                  <a:ext uri="{0D108BD9-81ED-4DB2-BD59-A6C34878D82A}">
                    <a16:rowId xmlns:a16="http://schemas.microsoft.com/office/drawing/2014/main" val="510293871"/>
                  </a:ext>
                </a:extLst>
              </a:tr>
              <a:tr h="371353">
                <a:tc>
                  <a:txBody>
                    <a:bodyPr/>
                    <a:lstStyle/>
                    <a:p>
                      <a:r>
                        <a:rPr lang="en-US" dirty="0"/>
                        <a:t>02 DEC 1943</a:t>
                      </a:r>
                    </a:p>
                  </a:txBody>
                  <a:tcPr/>
                </a:tc>
                <a:tc>
                  <a:txBody>
                    <a:bodyPr/>
                    <a:lstStyle/>
                    <a:p>
                      <a:r>
                        <a:rPr lang="en-US" dirty="0"/>
                        <a:t>USS Capelin (SS-289)</a:t>
                      </a:r>
                    </a:p>
                  </a:txBody>
                  <a:tcPr/>
                </a:tc>
                <a:tc>
                  <a:txBody>
                    <a:bodyPr/>
                    <a:lstStyle/>
                    <a:p>
                      <a:r>
                        <a:rPr lang="en-US" dirty="0"/>
                        <a:t>76 shipmates lost</a:t>
                      </a:r>
                    </a:p>
                  </a:txBody>
                  <a:tcPr/>
                </a:tc>
                <a:extLst>
                  <a:ext uri="{0D108BD9-81ED-4DB2-BD59-A6C34878D82A}">
                    <a16:rowId xmlns:a16="http://schemas.microsoft.com/office/drawing/2014/main" val="4158557563"/>
                  </a:ext>
                </a:extLst>
              </a:tr>
              <a:tr h="371353">
                <a:tc>
                  <a:txBody>
                    <a:bodyPr/>
                    <a:lstStyle/>
                    <a:p>
                      <a:r>
                        <a:rPr lang="en-US" dirty="0"/>
                        <a:t>10 DEC 1941</a:t>
                      </a:r>
                    </a:p>
                  </a:txBody>
                  <a:tcPr/>
                </a:tc>
                <a:tc>
                  <a:txBody>
                    <a:bodyPr/>
                    <a:lstStyle/>
                    <a:p>
                      <a:r>
                        <a:rPr lang="en-US" dirty="0"/>
                        <a:t>USS Sealion (SS 195)</a:t>
                      </a:r>
                    </a:p>
                  </a:txBody>
                  <a:tcPr/>
                </a:tc>
                <a:tc>
                  <a:txBody>
                    <a:bodyPr/>
                    <a:lstStyle/>
                    <a:p>
                      <a:r>
                        <a:rPr lang="en-US" dirty="0"/>
                        <a:t>5 shipmates lost</a:t>
                      </a:r>
                    </a:p>
                  </a:txBody>
                  <a:tcPr/>
                </a:tc>
                <a:extLst>
                  <a:ext uri="{0D108BD9-81ED-4DB2-BD59-A6C34878D82A}">
                    <a16:rowId xmlns:a16="http://schemas.microsoft.com/office/drawing/2014/main" val="3158705762"/>
                  </a:ext>
                </a:extLst>
              </a:tr>
              <a:tr h="371353">
                <a:tc>
                  <a:txBody>
                    <a:bodyPr/>
                    <a:lstStyle/>
                    <a:p>
                      <a:r>
                        <a:rPr lang="en-US" dirty="0"/>
                        <a:t>17 DEC 1917</a:t>
                      </a:r>
                    </a:p>
                  </a:txBody>
                  <a:tcPr/>
                </a:tc>
                <a:tc>
                  <a:txBody>
                    <a:bodyPr/>
                    <a:lstStyle/>
                    <a:p>
                      <a:r>
                        <a:rPr lang="en-US" dirty="0"/>
                        <a:t>USS F-1 (SS-20)</a:t>
                      </a:r>
                    </a:p>
                  </a:txBody>
                  <a:tcPr/>
                </a:tc>
                <a:tc>
                  <a:txBody>
                    <a:bodyPr/>
                    <a:lstStyle/>
                    <a:p>
                      <a:r>
                        <a:rPr lang="en-US" dirty="0"/>
                        <a:t>19 shipmates lost</a:t>
                      </a:r>
                    </a:p>
                  </a:txBody>
                  <a:tcPr/>
                </a:tc>
                <a:extLst>
                  <a:ext uri="{0D108BD9-81ED-4DB2-BD59-A6C34878D82A}">
                    <a16:rowId xmlns:a16="http://schemas.microsoft.com/office/drawing/2014/main" val="556437262"/>
                  </a:ext>
                </a:extLst>
              </a:tr>
              <a:tr h="371353">
                <a:tc>
                  <a:txBody>
                    <a:bodyPr/>
                    <a:lstStyle/>
                    <a:p>
                      <a:r>
                        <a:rPr lang="en-US" dirty="0"/>
                        <a:t>17 DEC 1927</a:t>
                      </a:r>
                    </a:p>
                  </a:txBody>
                  <a:tcPr/>
                </a:tc>
                <a:tc>
                  <a:txBody>
                    <a:bodyPr/>
                    <a:lstStyle/>
                    <a:p>
                      <a:r>
                        <a:rPr lang="en-US" dirty="0"/>
                        <a:t>USS S-4 (SS-109)</a:t>
                      </a:r>
                    </a:p>
                  </a:txBody>
                  <a:tcPr/>
                </a:tc>
                <a:tc>
                  <a:txBody>
                    <a:bodyPr/>
                    <a:lstStyle/>
                    <a:p>
                      <a:r>
                        <a:rPr lang="en-US" dirty="0"/>
                        <a:t>40 shipmates lost</a:t>
                      </a:r>
                    </a:p>
                  </a:txBody>
                  <a:tcPr/>
                </a:tc>
                <a:extLst>
                  <a:ext uri="{0D108BD9-81ED-4DB2-BD59-A6C34878D82A}">
                    <a16:rowId xmlns:a16="http://schemas.microsoft.com/office/drawing/2014/main" val="1749988705"/>
                  </a:ext>
                </a:extLst>
              </a:tr>
            </a:tbl>
          </a:graphicData>
        </a:graphic>
      </p:graphicFrame>
      <p:sp>
        <p:nvSpPr>
          <p:cNvPr id="8" name="TextBox 7">
            <a:extLst>
              <a:ext uri="{FF2B5EF4-FFF2-40B4-BE49-F238E27FC236}">
                <a16:creationId xmlns:a16="http://schemas.microsoft.com/office/drawing/2014/main" id="{3E907E9F-DF35-B50E-8A4F-6EA1D5092505}"/>
              </a:ext>
            </a:extLst>
          </p:cNvPr>
          <p:cNvSpPr txBox="1"/>
          <p:nvPr/>
        </p:nvSpPr>
        <p:spPr>
          <a:xfrm>
            <a:off x="685800" y="5939287"/>
            <a:ext cx="4343544" cy="369332"/>
          </a:xfrm>
          <a:prstGeom prst="rect">
            <a:avLst/>
          </a:prstGeom>
          <a:noFill/>
        </p:spPr>
        <p:txBody>
          <a:bodyPr wrap="square" rtlCol="0">
            <a:spAutoFit/>
          </a:bodyPr>
          <a:lstStyle/>
          <a:p>
            <a:r>
              <a:rPr lang="en-US" dirty="0">
                <a:solidFill>
                  <a:schemeClr val="accent1"/>
                </a:solidFill>
              </a:rPr>
              <a:t>Shipmates, rest your oars</a:t>
            </a:r>
          </a:p>
        </p:txBody>
      </p:sp>
    </p:spTree>
    <p:extLst>
      <p:ext uri="{BB962C8B-B14F-4D97-AF65-F5344CB8AC3E}">
        <p14:creationId xmlns:p14="http://schemas.microsoft.com/office/powerpoint/2010/main" val="214467023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C4ACB-1F5E-02AE-7F30-EE3645BCE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F43B6-A4B7-35C1-1388-2C2A29F46E94}"/>
              </a:ext>
            </a:extLst>
          </p:cNvPr>
          <p:cNvSpPr>
            <a:spLocks noGrp="1"/>
          </p:cNvSpPr>
          <p:nvPr>
            <p:ph type="title"/>
          </p:nvPr>
        </p:nvSpPr>
        <p:spPr/>
        <p:txBody>
          <a:bodyPr/>
          <a:lstStyle/>
          <a:p>
            <a:r>
              <a:rPr lang="en-US" dirty="0"/>
              <a:t>Blue Nose Ice Breaker</a:t>
            </a:r>
          </a:p>
        </p:txBody>
      </p:sp>
      <p:sp>
        <p:nvSpPr>
          <p:cNvPr id="3" name="Date Placeholder 2">
            <a:extLst>
              <a:ext uri="{FF2B5EF4-FFF2-40B4-BE49-F238E27FC236}">
                <a16:creationId xmlns:a16="http://schemas.microsoft.com/office/drawing/2014/main" id="{8B18F83B-D85A-DC25-E117-95E27C711BA1}"/>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32E19E0A-A506-A38A-D2BD-2818896280A4}"/>
              </a:ext>
            </a:extLst>
          </p:cNvPr>
          <p:cNvSpPr>
            <a:spLocks noGrp="1"/>
          </p:cNvSpPr>
          <p:nvPr>
            <p:ph type="ftr" sz="quarter" idx="11"/>
          </p:nvPr>
        </p:nvSpPr>
        <p:spPr/>
        <p:txBody>
          <a:bodyPr/>
          <a:lstStyle/>
          <a:p>
            <a:r>
              <a:rPr lang="en-US" dirty="0"/>
              <a:t>USSVI Appalachian Base Membership Meeting</a:t>
            </a:r>
          </a:p>
        </p:txBody>
      </p:sp>
      <p:sp>
        <p:nvSpPr>
          <p:cNvPr id="5" name="Slide Number Placeholder 4">
            <a:extLst>
              <a:ext uri="{FF2B5EF4-FFF2-40B4-BE49-F238E27FC236}">
                <a16:creationId xmlns:a16="http://schemas.microsoft.com/office/drawing/2014/main" id="{4853C4D4-EF57-8F25-8D4B-29DDB444F2F3}"/>
              </a:ext>
            </a:extLst>
          </p:cNvPr>
          <p:cNvSpPr>
            <a:spLocks noGrp="1"/>
          </p:cNvSpPr>
          <p:nvPr>
            <p:ph type="sldNum" sz="quarter" idx="12"/>
          </p:nvPr>
        </p:nvSpPr>
        <p:spPr/>
        <p:txBody>
          <a:bodyPr/>
          <a:lstStyle/>
          <a:p>
            <a:fld id="{3BB20912-B61B-467F-A69B-01071E01DB7E}" type="slidenum">
              <a:rPr lang="en-US" smtClean="0"/>
              <a:t>32</a:t>
            </a:fld>
            <a:endParaRPr lang="en-US"/>
          </a:p>
        </p:txBody>
      </p:sp>
      <p:sp>
        <p:nvSpPr>
          <p:cNvPr id="6" name="Content Placeholder 3">
            <a:extLst>
              <a:ext uri="{FF2B5EF4-FFF2-40B4-BE49-F238E27FC236}">
                <a16:creationId xmlns:a16="http://schemas.microsoft.com/office/drawing/2014/main" id="{AE503C8A-87D8-C769-DEE2-D4BC98F56FA0}"/>
              </a:ext>
            </a:extLst>
          </p:cNvPr>
          <p:cNvSpPr txBox="1">
            <a:spLocks/>
          </p:cNvSpPr>
          <p:nvPr/>
        </p:nvSpPr>
        <p:spPr>
          <a:xfrm>
            <a:off x="685799" y="2194560"/>
            <a:ext cx="5879933"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00B0F0"/>
                </a:solidFill>
                <a:latin typeface="StarTrek Film BT" panose="020E060402020B020907"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B0F0"/>
                </a:solidFill>
                <a:latin typeface="StarTrek Film BT" panose="020E060402020B020907"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B0F0"/>
                </a:solidFill>
                <a:latin typeface="StarTrek Film BT" panose="020E060402020B020907"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B0F0"/>
                </a:solidFill>
                <a:latin typeface="StarTrek Film BT" panose="020E060402020B020907"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B0F0"/>
                </a:solidFill>
                <a:latin typeface="StarTrek Film BT" panose="020E060402020B020907"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Instructions</a:t>
            </a:r>
          </a:p>
          <a:p>
            <a:pPr lvl="1"/>
            <a:r>
              <a:rPr lang="en-US" dirty="0"/>
              <a:t>Fill up your bingo card by finding shipmates that served on each class of boats</a:t>
            </a:r>
          </a:p>
          <a:p>
            <a:pPr lvl="1"/>
            <a:r>
              <a:rPr lang="en-US" dirty="0"/>
              <a:t>Write their last name and the hull number they served on</a:t>
            </a:r>
          </a:p>
          <a:p>
            <a:pPr lvl="1"/>
            <a:r>
              <a:rPr lang="en-US" dirty="0"/>
              <a:t>Have the shipmate initial in the square</a:t>
            </a:r>
          </a:p>
          <a:p>
            <a:r>
              <a:rPr lang="en-US" dirty="0"/>
              <a:t>First one to give the Commander a completed card wins</a:t>
            </a:r>
          </a:p>
          <a:p>
            <a:r>
              <a:rPr lang="en-US" dirty="0"/>
              <a:t>After 15 minutes, time will be called and the one with the most filled in squares will be the winner</a:t>
            </a:r>
          </a:p>
          <a:p>
            <a:r>
              <a:rPr lang="en-US" dirty="0"/>
              <a:t>Prize: Five (5) 50/50 Tickets</a:t>
            </a:r>
          </a:p>
          <a:p>
            <a:endParaRPr lang="en-US" dirty="0"/>
          </a:p>
        </p:txBody>
      </p:sp>
      <p:pic>
        <p:nvPicPr>
          <p:cNvPr id="11" name="Picture 10">
            <a:extLst>
              <a:ext uri="{FF2B5EF4-FFF2-40B4-BE49-F238E27FC236}">
                <a16:creationId xmlns:a16="http://schemas.microsoft.com/office/drawing/2014/main" id="{2D7801C5-3A59-AE16-8E5E-74CBEA17467E}"/>
              </a:ext>
            </a:extLst>
          </p:cNvPr>
          <p:cNvPicPr>
            <a:picLocks noChangeAspect="1"/>
          </p:cNvPicPr>
          <p:nvPr/>
        </p:nvPicPr>
        <p:blipFill>
          <a:blip r:embed="rId3"/>
          <a:stretch>
            <a:fillRect/>
          </a:stretch>
        </p:blipFill>
        <p:spPr>
          <a:xfrm>
            <a:off x="6603565" y="2194560"/>
            <a:ext cx="4768086" cy="3722663"/>
          </a:xfrm>
          <a:prstGeom prst="rect">
            <a:avLst/>
          </a:prstGeom>
        </p:spPr>
      </p:pic>
    </p:spTree>
    <p:extLst>
      <p:ext uri="{BB962C8B-B14F-4D97-AF65-F5344CB8AC3E}">
        <p14:creationId xmlns:p14="http://schemas.microsoft.com/office/powerpoint/2010/main" val="13258368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0487D-CF20-3603-BD5F-B17D2461C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8B4FB-EAF8-B1FA-2D1D-B815CF857F32}"/>
              </a:ext>
            </a:extLst>
          </p:cNvPr>
          <p:cNvSpPr>
            <a:spLocks noGrp="1"/>
          </p:cNvSpPr>
          <p:nvPr>
            <p:ph type="title"/>
          </p:nvPr>
        </p:nvSpPr>
        <p:spPr/>
        <p:txBody>
          <a:bodyPr/>
          <a:lstStyle/>
          <a:p>
            <a:r>
              <a:rPr lang="en-US" dirty="0"/>
              <a:t>Action Items</a:t>
            </a:r>
          </a:p>
        </p:txBody>
      </p:sp>
      <p:sp>
        <p:nvSpPr>
          <p:cNvPr id="3" name="Date Placeholder 2">
            <a:extLst>
              <a:ext uri="{FF2B5EF4-FFF2-40B4-BE49-F238E27FC236}">
                <a16:creationId xmlns:a16="http://schemas.microsoft.com/office/drawing/2014/main" id="{665FB22A-1A28-2CD8-6D8E-572AF0E3C391}"/>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5BA8D6E9-0616-36DF-D141-8BC84577BEBB}"/>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C8766834-0C96-6484-1204-312356717FAB}"/>
              </a:ext>
            </a:extLst>
          </p:cNvPr>
          <p:cNvSpPr>
            <a:spLocks noGrp="1"/>
          </p:cNvSpPr>
          <p:nvPr>
            <p:ph type="sldNum" sz="quarter" idx="12"/>
          </p:nvPr>
        </p:nvSpPr>
        <p:spPr/>
        <p:txBody>
          <a:bodyPr/>
          <a:lstStyle/>
          <a:p>
            <a:fld id="{3BB20912-B61B-467F-A69B-01071E01DB7E}" type="slidenum">
              <a:rPr lang="en-US" smtClean="0"/>
              <a:t>33</a:t>
            </a:fld>
            <a:endParaRPr lang="en-US"/>
          </a:p>
        </p:txBody>
      </p:sp>
      <p:graphicFrame>
        <p:nvGraphicFramePr>
          <p:cNvPr id="7" name="Table 6">
            <a:extLst>
              <a:ext uri="{FF2B5EF4-FFF2-40B4-BE49-F238E27FC236}">
                <a16:creationId xmlns:a16="http://schemas.microsoft.com/office/drawing/2014/main" id="{95138A73-A9A8-B8CE-E1EE-4E002E7A14D8}"/>
              </a:ext>
            </a:extLst>
          </p:cNvPr>
          <p:cNvGraphicFramePr>
            <a:graphicFrameLocks noGrp="1"/>
          </p:cNvGraphicFramePr>
          <p:nvPr>
            <p:extLst>
              <p:ext uri="{D42A27DB-BD31-4B8C-83A1-F6EECF244321}">
                <p14:modId xmlns:p14="http://schemas.microsoft.com/office/powerpoint/2010/main" val="2656552205"/>
              </p:ext>
            </p:extLst>
          </p:nvPr>
        </p:nvGraphicFramePr>
        <p:xfrm>
          <a:off x="784860" y="1775460"/>
          <a:ext cx="10622280" cy="2599471"/>
        </p:xfrm>
        <a:graphic>
          <a:graphicData uri="http://schemas.openxmlformats.org/drawingml/2006/table">
            <a:tbl>
              <a:tblPr firstRow="1" bandRow="1">
                <a:tableStyleId>{5C22544A-7EE6-4342-B048-85BDC9FD1C3A}</a:tableStyleId>
              </a:tblPr>
              <a:tblGrid>
                <a:gridCol w="5603000">
                  <a:extLst>
                    <a:ext uri="{9D8B030D-6E8A-4147-A177-3AD203B41FA5}">
                      <a16:colId xmlns:a16="http://schemas.microsoft.com/office/drawing/2014/main" val="3658289613"/>
                    </a:ext>
                  </a:extLst>
                </a:gridCol>
                <a:gridCol w="2281687">
                  <a:extLst>
                    <a:ext uri="{9D8B030D-6E8A-4147-A177-3AD203B41FA5}">
                      <a16:colId xmlns:a16="http://schemas.microsoft.com/office/drawing/2014/main" val="2163495563"/>
                    </a:ext>
                  </a:extLst>
                </a:gridCol>
                <a:gridCol w="1134374">
                  <a:extLst>
                    <a:ext uri="{9D8B030D-6E8A-4147-A177-3AD203B41FA5}">
                      <a16:colId xmlns:a16="http://schemas.microsoft.com/office/drawing/2014/main" val="1058267775"/>
                    </a:ext>
                  </a:extLst>
                </a:gridCol>
                <a:gridCol w="1603219">
                  <a:extLst>
                    <a:ext uri="{9D8B030D-6E8A-4147-A177-3AD203B41FA5}">
                      <a16:colId xmlns:a16="http://schemas.microsoft.com/office/drawing/2014/main" val="2360369717"/>
                    </a:ext>
                  </a:extLst>
                </a:gridCol>
              </a:tblGrid>
              <a:tr h="371353">
                <a:tc>
                  <a:txBody>
                    <a:bodyPr/>
                    <a:lstStyle/>
                    <a:p>
                      <a:r>
                        <a:rPr lang="en-US" dirty="0"/>
                        <a:t>Item</a:t>
                      </a:r>
                    </a:p>
                  </a:txBody>
                  <a:tcPr/>
                </a:tc>
                <a:tc>
                  <a:txBody>
                    <a:bodyPr/>
                    <a:lstStyle/>
                    <a:p>
                      <a:r>
                        <a:rPr lang="en-US" dirty="0"/>
                        <a:t>Assignment</a:t>
                      </a:r>
                    </a:p>
                  </a:txBody>
                  <a:tcPr/>
                </a:tc>
                <a:tc>
                  <a:txBody>
                    <a:bodyPr/>
                    <a:lstStyle/>
                    <a:p>
                      <a:pPr algn="ctr"/>
                      <a:r>
                        <a:rPr lang="en-US" dirty="0"/>
                        <a:t>Due</a:t>
                      </a:r>
                    </a:p>
                  </a:txBody>
                  <a:tcPr/>
                </a:tc>
                <a:tc>
                  <a:txBody>
                    <a:bodyPr/>
                    <a:lstStyle/>
                    <a:p>
                      <a:pPr algn="ctr"/>
                      <a:r>
                        <a:rPr lang="en-US" dirty="0"/>
                        <a:t>Status</a:t>
                      </a:r>
                    </a:p>
                  </a:txBody>
                  <a:tcPr/>
                </a:tc>
                <a:extLst>
                  <a:ext uri="{0D108BD9-81ED-4DB2-BD59-A6C34878D82A}">
                    <a16:rowId xmlns:a16="http://schemas.microsoft.com/office/drawing/2014/main" val="510293871"/>
                  </a:ext>
                </a:extLst>
              </a:tr>
              <a:tr h="371353">
                <a:tc>
                  <a:txBody>
                    <a:bodyPr/>
                    <a:lstStyle/>
                    <a:p>
                      <a:r>
                        <a:rPr lang="en-US" dirty="0"/>
                        <a:t>Deploy Remote Meeting Technology (Zoom)</a:t>
                      </a:r>
                    </a:p>
                  </a:txBody>
                  <a:tcPr/>
                </a:tc>
                <a:tc>
                  <a:txBody>
                    <a:bodyPr/>
                    <a:lstStyle/>
                    <a:p>
                      <a:r>
                        <a:rPr lang="en-US" dirty="0"/>
                        <a:t>Secretary</a:t>
                      </a:r>
                    </a:p>
                  </a:txBody>
                  <a:tcPr/>
                </a:tc>
                <a:tc>
                  <a:txBody>
                    <a:bodyPr/>
                    <a:lstStyle/>
                    <a:p>
                      <a:pPr algn="ctr"/>
                      <a:r>
                        <a:rPr lang="en-US" dirty="0"/>
                        <a:t>18 APR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Completed</a:t>
                      </a:r>
                    </a:p>
                  </a:txBody>
                  <a:tcPr/>
                </a:tc>
                <a:extLst>
                  <a:ext uri="{0D108BD9-81ED-4DB2-BD59-A6C34878D82A}">
                    <a16:rowId xmlns:a16="http://schemas.microsoft.com/office/drawing/2014/main" val="3673715702"/>
                  </a:ext>
                </a:extLst>
              </a:tr>
              <a:tr h="371353">
                <a:tc>
                  <a:txBody>
                    <a:bodyPr/>
                    <a:lstStyle/>
                    <a:p>
                      <a:r>
                        <a:rPr lang="en-US" dirty="0"/>
                        <a:t>Develop Base Web Site Phase 1</a:t>
                      </a:r>
                    </a:p>
                  </a:txBody>
                  <a:tcPr/>
                </a:tc>
                <a:tc>
                  <a:txBody>
                    <a:bodyPr/>
                    <a:lstStyle/>
                    <a:p>
                      <a:r>
                        <a:rPr lang="en-US" dirty="0"/>
                        <a:t>Web Master</a:t>
                      </a:r>
                    </a:p>
                  </a:txBody>
                  <a:tcPr/>
                </a:tc>
                <a:tc>
                  <a:txBody>
                    <a:bodyPr/>
                    <a:lstStyle/>
                    <a:p>
                      <a:pPr algn="ctr"/>
                      <a:r>
                        <a:rPr lang="en-US" dirty="0"/>
                        <a:t>18 APR</a:t>
                      </a:r>
                    </a:p>
                  </a:txBody>
                  <a:tcPr/>
                </a:tc>
                <a:tc>
                  <a:txBody>
                    <a:bodyPr/>
                    <a:lstStyle/>
                    <a:p>
                      <a:pPr algn="ctr"/>
                      <a:r>
                        <a:rPr lang="en-US" dirty="0">
                          <a:solidFill>
                            <a:srgbClr val="FF0000"/>
                          </a:solidFill>
                        </a:rPr>
                        <a:t>In Progress</a:t>
                      </a:r>
                    </a:p>
                  </a:txBody>
                  <a:tcPr/>
                </a:tc>
                <a:extLst>
                  <a:ext uri="{0D108BD9-81ED-4DB2-BD59-A6C34878D82A}">
                    <a16:rowId xmlns:a16="http://schemas.microsoft.com/office/drawing/2014/main" val="566215569"/>
                  </a:ext>
                </a:extLst>
              </a:tr>
              <a:tr h="371353">
                <a:tc>
                  <a:txBody>
                    <a:bodyPr/>
                    <a:lstStyle/>
                    <a:p>
                      <a:r>
                        <a:rPr lang="en-US" dirty="0"/>
                        <a:t>Submit more than 2 logos for member vote</a:t>
                      </a:r>
                    </a:p>
                  </a:txBody>
                  <a:tcPr/>
                </a:tc>
                <a:tc>
                  <a:txBody>
                    <a:bodyPr/>
                    <a:lstStyle/>
                    <a:p>
                      <a:r>
                        <a:rPr lang="en-US" dirty="0"/>
                        <a:t>Logo Committee</a:t>
                      </a:r>
                    </a:p>
                  </a:txBody>
                  <a:tcPr/>
                </a:tc>
                <a:tc>
                  <a:txBody>
                    <a:bodyPr/>
                    <a:lstStyle/>
                    <a:p>
                      <a:pPr algn="ctr"/>
                      <a:r>
                        <a:rPr lang="en-US" dirty="0"/>
                        <a:t>18 APR</a:t>
                      </a:r>
                    </a:p>
                  </a:txBody>
                  <a:tcPr/>
                </a:tc>
                <a:tc>
                  <a:txBody>
                    <a:bodyPr/>
                    <a:lstStyle/>
                    <a:p>
                      <a:pPr algn="ctr"/>
                      <a:r>
                        <a:rPr lang="en-US" dirty="0"/>
                        <a:t>Completed</a:t>
                      </a:r>
                    </a:p>
                  </a:txBody>
                  <a:tcPr/>
                </a:tc>
                <a:extLst>
                  <a:ext uri="{0D108BD9-81ED-4DB2-BD59-A6C34878D82A}">
                    <a16:rowId xmlns:a16="http://schemas.microsoft.com/office/drawing/2014/main" val="556437262"/>
                  </a:ext>
                </a:extLst>
              </a:tr>
              <a:tr h="371353">
                <a:tc>
                  <a:txBody>
                    <a:bodyPr/>
                    <a:lstStyle/>
                    <a:p>
                      <a:r>
                        <a:rPr lang="en-US" dirty="0"/>
                        <a:t>Volunteers – Open Positions</a:t>
                      </a:r>
                    </a:p>
                  </a:txBody>
                  <a:tcPr/>
                </a:tc>
                <a:tc>
                  <a:txBody>
                    <a:bodyPr/>
                    <a:lstStyle/>
                    <a:p>
                      <a:r>
                        <a:rPr lang="en-US" dirty="0"/>
                        <a:t>All</a:t>
                      </a:r>
                    </a:p>
                  </a:txBody>
                  <a:tcPr/>
                </a:tc>
                <a:tc>
                  <a:txBody>
                    <a:bodyPr/>
                    <a:lstStyle/>
                    <a:p>
                      <a:pPr algn="ctr"/>
                      <a:r>
                        <a:rPr lang="en-US" dirty="0"/>
                        <a:t>18 APR</a:t>
                      </a:r>
                    </a:p>
                  </a:txBody>
                  <a:tcPr/>
                </a:tc>
                <a:tc>
                  <a:txBody>
                    <a:bodyPr/>
                    <a:lstStyle/>
                    <a:p>
                      <a:pPr algn="ctr"/>
                      <a:r>
                        <a:rPr lang="en-US" dirty="0"/>
                        <a:t>In Progress</a:t>
                      </a:r>
                    </a:p>
                  </a:txBody>
                  <a:tcPr/>
                </a:tc>
                <a:extLst>
                  <a:ext uri="{0D108BD9-81ED-4DB2-BD59-A6C34878D82A}">
                    <a16:rowId xmlns:a16="http://schemas.microsoft.com/office/drawing/2014/main" val="1749988705"/>
                  </a:ext>
                </a:extLst>
              </a:tr>
              <a:tr h="371353">
                <a:tc>
                  <a:txBody>
                    <a:bodyPr/>
                    <a:lstStyle/>
                    <a:p>
                      <a:r>
                        <a:rPr lang="en-US" dirty="0"/>
                        <a:t>Donations – Multiple Items</a:t>
                      </a:r>
                    </a:p>
                  </a:txBody>
                  <a:tcPr/>
                </a:tc>
                <a:tc>
                  <a:txBody>
                    <a:bodyPr/>
                    <a:lstStyle/>
                    <a:p>
                      <a:r>
                        <a:rPr lang="en-US" dirty="0"/>
                        <a:t>All</a:t>
                      </a:r>
                    </a:p>
                  </a:txBody>
                  <a:tcPr/>
                </a:tc>
                <a:tc>
                  <a:txBody>
                    <a:bodyPr/>
                    <a:lstStyle/>
                    <a:p>
                      <a:pPr algn="ctr"/>
                      <a:r>
                        <a:rPr lang="en-US" dirty="0"/>
                        <a:t>18 APR</a:t>
                      </a:r>
                    </a:p>
                  </a:txBody>
                  <a:tcPr/>
                </a:tc>
                <a:tc>
                  <a:txBody>
                    <a:bodyPr/>
                    <a:lstStyle/>
                    <a:p>
                      <a:pPr algn="ctr"/>
                      <a:r>
                        <a:rPr lang="en-US" dirty="0"/>
                        <a:t>Completed</a:t>
                      </a:r>
                    </a:p>
                  </a:txBody>
                  <a:tcPr/>
                </a:tc>
                <a:extLst>
                  <a:ext uri="{0D108BD9-81ED-4DB2-BD59-A6C34878D82A}">
                    <a16:rowId xmlns:a16="http://schemas.microsoft.com/office/drawing/2014/main" val="104921012"/>
                  </a:ext>
                </a:extLst>
              </a:tr>
              <a:tr h="371353">
                <a:tc>
                  <a:txBody>
                    <a:bodyPr/>
                    <a:lstStyle/>
                    <a:p>
                      <a:r>
                        <a:rPr lang="en-US" dirty="0"/>
                        <a:t>Pay Base Dues</a:t>
                      </a:r>
                    </a:p>
                  </a:txBody>
                  <a:tcPr/>
                </a:tc>
                <a:tc>
                  <a:txBody>
                    <a:bodyPr/>
                    <a:lstStyle/>
                    <a:p>
                      <a:r>
                        <a:rPr lang="en-US" dirty="0"/>
                        <a:t>All</a:t>
                      </a:r>
                    </a:p>
                  </a:txBody>
                  <a:tcPr/>
                </a:tc>
                <a:tc>
                  <a:txBody>
                    <a:bodyPr/>
                    <a:lstStyle/>
                    <a:p>
                      <a:pPr algn="ctr"/>
                      <a:r>
                        <a:rPr lang="en-US" dirty="0"/>
                        <a:t>31 MAY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 Progress</a:t>
                      </a:r>
                    </a:p>
                  </a:txBody>
                  <a:tcPr/>
                </a:tc>
                <a:extLst>
                  <a:ext uri="{0D108BD9-81ED-4DB2-BD59-A6C34878D82A}">
                    <a16:rowId xmlns:a16="http://schemas.microsoft.com/office/drawing/2014/main" val="1585870342"/>
                  </a:ext>
                </a:extLst>
              </a:tr>
            </a:tbl>
          </a:graphicData>
        </a:graphic>
      </p:graphicFrame>
    </p:spTree>
    <p:extLst>
      <p:ext uri="{BB962C8B-B14F-4D97-AF65-F5344CB8AC3E}">
        <p14:creationId xmlns:p14="http://schemas.microsoft.com/office/powerpoint/2010/main" val="95297422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630E2-0AC2-456C-F192-76690C143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B6CDB-2F12-DC42-F57E-F193F71C825E}"/>
              </a:ext>
            </a:extLst>
          </p:cNvPr>
          <p:cNvSpPr>
            <a:spLocks noGrp="1"/>
          </p:cNvSpPr>
          <p:nvPr>
            <p:ph type="title"/>
          </p:nvPr>
        </p:nvSpPr>
        <p:spPr/>
        <p:txBody>
          <a:bodyPr/>
          <a:lstStyle/>
          <a:p>
            <a:r>
              <a:rPr lang="en-US" dirty="0">
                <a:latin typeface="Starfleet BdEx BT" panose="04020807030B02040304" pitchFamily="82" charset="0"/>
              </a:rPr>
              <a:t>National Web Site</a:t>
            </a:r>
          </a:p>
        </p:txBody>
      </p:sp>
      <p:sp>
        <p:nvSpPr>
          <p:cNvPr id="6" name="Date Placeholder 5">
            <a:extLst>
              <a:ext uri="{FF2B5EF4-FFF2-40B4-BE49-F238E27FC236}">
                <a16:creationId xmlns:a16="http://schemas.microsoft.com/office/drawing/2014/main" id="{BDFFDAE4-5C41-5078-B2F5-E1972268B1F7}"/>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B23FAA51-2745-668E-4628-8C2D7104262C}"/>
              </a:ext>
            </a:extLst>
          </p:cNvPr>
          <p:cNvSpPr>
            <a:spLocks noGrp="1"/>
          </p:cNvSpPr>
          <p:nvPr>
            <p:ph type="ftr" sz="quarter" idx="11"/>
          </p:nvPr>
        </p:nvSpPr>
        <p:spPr/>
        <p:txBody>
          <a:bodyPr/>
          <a:lstStyle/>
          <a:p>
            <a:r>
              <a:rPr lang="en-US"/>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0D0D51BE-FBE3-AA3B-DDC6-D2500211A4ED}"/>
              </a:ext>
            </a:extLst>
          </p:cNvPr>
          <p:cNvSpPr>
            <a:spLocks noGrp="1"/>
          </p:cNvSpPr>
          <p:nvPr>
            <p:ph type="sldNum" sz="quarter" idx="12"/>
          </p:nvPr>
        </p:nvSpPr>
        <p:spPr/>
        <p:txBody>
          <a:bodyPr/>
          <a:lstStyle/>
          <a:p>
            <a:fld id="{3BB20912-B61B-467F-A69B-01071E01DB7E}" type="slidenum">
              <a:rPr lang="en-US" smtClean="0"/>
              <a:pPr/>
              <a:t>34</a:t>
            </a:fld>
            <a:endParaRPr lang="en-US">
              <a:latin typeface="StarTrek Film BT" panose="020E060402020B020907" pitchFamily="34" charset="0"/>
            </a:endParaRPr>
          </a:p>
        </p:txBody>
      </p:sp>
      <p:pic>
        <p:nvPicPr>
          <p:cNvPr id="16" name="Picture 15">
            <a:extLst>
              <a:ext uri="{FF2B5EF4-FFF2-40B4-BE49-F238E27FC236}">
                <a16:creationId xmlns:a16="http://schemas.microsoft.com/office/drawing/2014/main" id="{C2D86063-E67D-3152-57B4-394511928560}"/>
              </a:ext>
            </a:extLst>
          </p:cNvPr>
          <p:cNvPicPr>
            <a:picLocks noChangeAspect="1"/>
          </p:cNvPicPr>
          <p:nvPr/>
        </p:nvPicPr>
        <p:blipFill>
          <a:blip r:embed="rId3"/>
          <a:stretch>
            <a:fillRect/>
          </a:stretch>
        </p:blipFill>
        <p:spPr>
          <a:xfrm>
            <a:off x="489714" y="2219884"/>
            <a:ext cx="5597045" cy="2826567"/>
          </a:xfrm>
          <a:prstGeom prst="rect">
            <a:avLst/>
          </a:prstGeom>
        </p:spPr>
      </p:pic>
      <p:sp>
        <p:nvSpPr>
          <p:cNvPr id="17" name="TextBox 16">
            <a:extLst>
              <a:ext uri="{FF2B5EF4-FFF2-40B4-BE49-F238E27FC236}">
                <a16:creationId xmlns:a16="http://schemas.microsoft.com/office/drawing/2014/main" id="{72D06406-E4E4-CE76-6F2F-318C2124FB38}"/>
              </a:ext>
            </a:extLst>
          </p:cNvPr>
          <p:cNvSpPr txBox="1"/>
          <p:nvPr/>
        </p:nvSpPr>
        <p:spPr>
          <a:xfrm>
            <a:off x="489714" y="5310171"/>
            <a:ext cx="5606286" cy="523220"/>
          </a:xfrm>
          <a:prstGeom prst="rect">
            <a:avLst/>
          </a:prstGeom>
          <a:noFill/>
        </p:spPr>
        <p:txBody>
          <a:bodyPr wrap="square" rtlCol="0">
            <a:spAutoFit/>
          </a:bodyPr>
          <a:lstStyle/>
          <a:p>
            <a:pPr algn="ctr"/>
            <a:r>
              <a:rPr lang="en-US" sz="2800" b="1" dirty="0">
                <a:solidFill>
                  <a:schemeClr val="accent6">
                    <a:lumMod val="75000"/>
                  </a:schemeClr>
                </a:solidFill>
              </a:rPr>
              <a:t>Before</a:t>
            </a:r>
          </a:p>
        </p:txBody>
      </p:sp>
      <p:sp>
        <p:nvSpPr>
          <p:cNvPr id="18" name="TextBox 17">
            <a:extLst>
              <a:ext uri="{FF2B5EF4-FFF2-40B4-BE49-F238E27FC236}">
                <a16:creationId xmlns:a16="http://schemas.microsoft.com/office/drawing/2014/main" id="{3A3DF77A-BC21-F568-8197-5DB0128CA27F}"/>
              </a:ext>
            </a:extLst>
          </p:cNvPr>
          <p:cNvSpPr txBox="1"/>
          <p:nvPr/>
        </p:nvSpPr>
        <p:spPr>
          <a:xfrm>
            <a:off x="6096000" y="5310171"/>
            <a:ext cx="5606286" cy="523220"/>
          </a:xfrm>
          <a:prstGeom prst="rect">
            <a:avLst/>
          </a:prstGeom>
          <a:noFill/>
        </p:spPr>
        <p:txBody>
          <a:bodyPr wrap="square" rtlCol="0">
            <a:spAutoFit/>
          </a:bodyPr>
          <a:lstStyle/>
          <a:p>
            <a:pPr algn="ctr"/>
            <a:r>
              <a:rPr lang="en-US" sz="2800" b="1" dirty="0">
                <a:solidFill>
                  <a:schemeClr val="accent6">
                    <a:lumMod val="75000"/>
                  </a:schemeClr>
                </a:solidFill>
              </a:rPr>
              <a:t>After</a:t>
            </a:r>
          </a:p>
        </p:txBody>
      </p:sp>
      <p:pic>
        <p:nvPicPr>
          <p:cNvPr id="7" name="Picture 6">
            <a:extLst>
              <a:ext uri="{FF2B5EF4-FFF2-40B4-BE49-F238E27FC236}">
                <a16:creationId xmlns:a16="http://schemas.microsoft.com/office/drawing/2014/main" id="{8EF93A2C-1C87-33F2-84F8-662CBC1A65D2}"/>
              </a:ext>
            </a:extLst>
          </p:cNvPr>
          <p:cNvPicPr>
            <a:picLocks noChangeAspect="1"/>
          </p:cNvPicPr>
          <p:nvPr/>
        </p:nvPicPr>
        <p:blipFill>
          <a:blip r:embed="rId4"/>
          <a:stretch>
            <a:fillRect/>
          </a:stretch>
        </p:blipFill>
        <p:spPr>
          <a:xfrm>
            <a:off x="6086758" y="2219884"/>
            <a:ext cx="5847007" cy="2826567"/>
          </a:xfrm>
          <a:prstGeom prst="rect">
            <a:avLst/>
          </a:prstGeom>
        </p:spPr>
      </p:pic>
    </p:spTree>
    <p:extLst>
      <p:ext uri="{BB962C8B-B14F-4D97-AF65-F5344CB8AC3E}">
        <p14:creationId xmlns:p14="http://schemas.microsoft.com/office/powerpoint/2010/main" val="89480521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15EB95-3852-6404-9BB2-4B73F63CA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6C691-45B2-55FF-70C9-81CA94516F38}"/>
              </a:ext>
            </a:extLst>
          </p:cNvPr>
          <p:cNvSpPr>
            <a:spLocks noGrp="1"/>
          </p:cNvSpPr>
          <p:nvPr>
            <p:ph type="title"/>
          </p:nvPr>
        </p:nvSpPr>
        <p:spPr/>
        <p:txBody>
          <a:bodyPr/>
          <a:lstStyle/>
          <a:p>
            <a:r>
              <a:rPr lang="en-US" dirty="0"/>
              <a:t>Binnacle List</a:t>
            </a:r>
          </a:p>
        </p:txBody>
      </p:sp>
      <p:sp>
        <p:nvSpPr>
          <p:cNvPr id="3" name="Date Placeholder 2">
            <a:extLst>
              <a:ext uri="{FF2B5EF4-FFF2-40B4-BE49-F238E27FC236}">
                <a16:creationId xmlns:a16="http://schemas.microsoft.com/office/drawing/2014/main" id="{A650BDF4-67E0-A86A-F813-B39259A2970F}"/>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F81EA18D-8276-35F3-8F34-C8159439CC94}"/>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195FE475-05D8-6B1D-F416-1A63487FC3E7}"/>
              </a:ext>
            </a:extLst>
          </p:cNvPr>
          <p:cNvSpPr>
            <a:spLocks noGrp="1"/>
          </p:cNvSpPr>
          <p:nvPr>
            <p:ph type="sldNum" sz="quarter" idx="12"/>
          </p:nvPr>
        </p:nvSpPr>
        <p:spPr/>
        <p:txBody>
          <a:bodyPr/>
          <a:lstStyle/>
          <a:p>
            <a:fld id="{3BB20912-B61B-467F-A69B-01071E01DB7E}" type="slidenum">
              <a:rPr lang="en-US" smtClean="0"/>
              <a:t>35</a:t>
            </a:fld>
            <a:endParaRPr lang="en-US"/>
          </a:p>
        </p:txBody>
      </p:sp>
      <p:sp>
        <p:nvSpPr>
          <p:cNvPr id="6" name="TextBox 5">
            <a:extLst>
              <a:ext uri="{FF2B5EF4-FFF2-40B4-BE49-F238E27FC236}">
                <a16:creationId xmlns:a16="http://schemas.microsoft.com/office/drawing/2014/main" id="{4A6D06DF-23EB-7920-CB83-F7739135092C}"/>
              </a:ext>
            </a:extLst>
          </p:cNvPr>
          <p:cNvSpPr txBox="1"/>
          <p:nvPr/>
        </p:nvSpPr>
        <p:spPr>
          <a:xfrm>
            <a:off x="685800" y="2057401"/>
            <a:ext cx="10820400" cy="369332"/>
          </a:xfrm>
          <a:prstGeom prst="rect">
            <a:avLst/>
          </a:prstGeom>
          <a:noFill/>
        </p:spPr>
        <p:txBody>
          <a:bodyPr wrap="square" rtlCol="0">
            <a:spAutoFit/>
          </a:bodyPr>
          <a:lstStyle/>
          <a:p>
            <a:pPr marL="285750" indent="-285750">
              <a:buFont typeface="Arial" panose="020B0604020202020204" pitchFamily="34" charset="0"/>
              <a:buChar char="•"/>
            </a:pPr>
            <a:r>
              <a:rPr lang="en-US" dirty="0"/>
              <a:t>None</a:t>
            </a:r>
          </a:p>
        </p:txBody>
      </p:sp>
    </p:spTree>
    <p:extLst>
      <p:ext uri="{BB962C8B-B14F-4D97-AF65-F5344CB8AC3E}">
        <p14:creationId xmlns:p14="http://schemas.microsoft.com/office/powerpoint/2010/main" val="239280190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5B4E58-6B6D-262E-49D5-F0CA53F20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F14F3-DF9C-D344-F396-0D3145A4DF3A}"/>
              </a:ext>
            </a:extLst>
          </p:cNvPr>
          <p:cNvSpPr>
            <a:spLocks noGrp="1"/>
          </p:cNvSpPr>
          <p:nvPr>
            <p:ph type="title"/>
          </p:nvPr>
        </p:nvSpPr>
        <p:spPr>
          <a:xfrm>
            <a:off x="621102" y="764373"/>
            <a:ext cx="10885098" cy="1293028"/>
          </a:xfrm>
        </p:spPr>
        <p:txBody>
          <a:bodyPr/>
          <a:lstStyle/>
          <a:p>
            <a:pPr algn="l"/>
            <a:r>
              <a:rPr lang="en-US" dirty="0"/>
              <a:t>Strength</a:t>
            </a:r>
          </a:p>
        </p:txBody>
      </p:sp>
      <p:sp>
        <p:nvSpPr>
          <p:cNvPr id="3" name="Date Placeholder 2">
            <a:extLst>
              <a:ext uri="{FF2B5EF4-FFF2-40B4-BE49-F238E27FC236}">
                <a16:creationId xmlns:a16="http://schemas.microsoft.com/office/drawing/2014/main" id="{B84160C2-B198-0856-BF6F-BD10D6D803FB}"/>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4DC1B94E-9B2A-8BAC-070C-97E69AFAE2BC}"/>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91071424-4599-3845-89E5-39962137A75D}"/>
              </a:ext>
            </a:extLst>
          </p:cNvPr>
          <p:cNvSpPr>
            <a:spLocks noGrp="1"/>
          </p:cNvSpPr>
          <p:nvPr>
            <p:ph type="sldNum" sz="quarter" idx="12"/>
          </p:nvPr>
        </p:nvSpPr>
        <p:spPr/>
        <p:txBody>
          <a:bodyPr/>
          <a:lstStyle/>
          <a:p>
            <a:fld id="{3BB20912-B61B-467F-A69B-01071E01DB7E}" type="slidenum">
              <a:rPr lang="en-US" smtClean="0"/>
              <a:t>36</a:t>
            </a:fld>
            <a:endParaRPr lang="en-US"/>
          </a:p>
        </p:txBody>
      </p:sp>
      <p:pic>
        <p:nvPicPr>
          <p:cNvPr id="7" name="Picture 6">
            <a:extLst>
              <a:ext uri="{FF2B5EF4-FFF2-40B4-BE49-F238E27FC236}">
                <a16:creationId xmlns:a16="http://schemas.microsoft.com/office/drawing/2014/main" id="{5417D332-5968-CF86-906A-C4986E49B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550" y="466965"/>
            <a:ext cx="5888880" cy="5888880"/>
          </a:xfrm>
          <a:prstGeom prst="rect">
            <a:avLst/>
          </a:prstGeom>
        </p:spPr>
      </p:pic>
    </p:spTree>
    <p:extLst>
      <p:ext uri="{BB962C8B-B14F-4D97-AF65-F5344CB8AC3E}">
        <p14:creationId xmlns:p14="http://schemas.microsoft.com/office/powerpoint/2010/main" val="53153402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9EB21-ADFF-0FD3-1D8B-FC112983E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3E59A-4F29-24F0-1DDD-879F5EB2BF62}"/>
              </a:ext>
            </a:extLst>
          </p:cNvPr>
          <p:cNvSpPr>
            <a:spLocks noGrp="1"/>
          </p:cNvSpPr>
          <p:nvPr>
            <p:ph type="title"/>
          </p:nvPr>
        </p:nvSpPr>
        <p:spPr/>
        <p:txBody>
          <a:bodyPr>
            <a:normAutofit/>
          </a:bodyPr>
          <a:lstStyle/>
          <a:p>
            <a:r>
              <a:rPr lang="en-US" sz="3200" dirty="0">
                <a:latin typeface="Starfleet BdEx BT" panose="04020807030B02040304" pitchFamily="82" charset="0"/>
              </a:rPr>
              <a:t>Base Logo Ground Rules</a:t>
            </a:r>
          </a:p>
        </p:txBody>
      </p:sp>
      <p:sp>
        <p:nvSpPr>
          <p:cNvPr id="3" name="Footer Placeholder 2">
            <a:extLst>
              <a:ext uri="{FF2B5EF4-FFF2-40B4-BE49-F238E27FC236}">
                <a16:creationId xmlns:a16="http://schemas.microsoft.com/office/drawing/2014/main" id="{9E11A470-5799-25F7-9B3A-55BB45EF7A86}"/>
              </a:ext>
            </a:extLst>
          </p:cNvPr>
          <p:cNvSpPr>
            <a:spLocks noGrp="1"/>
          </p:cNvSpPr>
          <p:nvPr>
            <p:ph type="ftr" sz="quarter" idx="11"/>
          </p:nvPr>
        </p:nvSpPr>
        <p:spPr/>
        <p:txBody>
          <a:bodyPr/>
          <a:lstStyle/>
          <a:p>
            <a:r>
              <a:rPr lang="en-US"/>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B6586762-E282-FD04-8DA0-E686AFB0A3B2}"/>
              </a:ext>
            </a:extLst>
          </p:cNvPr>
          <p:cNvSpPr>
            <a:spLocks noGrp="1"/>
          </p:cNvSpPr>
          <p:nvPr>
            <p:ph type="sldNum" sz="quarter" idx="12"/>
          </p:nvPr>
        </p:nvSpPr>
        <p:spPr/>
        <p:txBody>
          <a:bodyPr/>
          <a:lstStyle/>
          <a:p>
            <a:fld id="{3BB20912-B61B-467F-A69B-01071E01DB7E}" type="slidenum">
              <a:rPr lang="en-US" smtClean="0"/>
              <a:pPr/>
              <a:t>37</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E346B6BD-3CEA-98BD-7807-8908903DF6D5}"/>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8" name="TextBox 7">
            <a:extLst>
              <a:ext uri="{FF2B5EF4-FFF2-40B4-BE49-F238E27FC236}">
                <a16:creationId xmlns:a16="http://schemas.microsoft.com/office/drawing/2014/main" id="{43F737D8-2C1D-09CC-7EA8-7881BFBABF2E}"/>
              </a:ext>
            </a:extLst>
          </p:cNvPr>
          <p:cNvSpPr txBox="1"/>
          <p:nvPr/>
        </p:nvSpPr>
        <p:spPr>
          <a:xfrm>
            <a:off x="685800" y="2057401"/>
            <a:ext cx="10820400" cy="4036226"/>
          </a:xfrm>
          <a:prstGeom prst="rect">
            <a:avLst/>
          </a:prstGeom>
        </p:spPr>
        <p:txBody>
          <a:bodyPr>
            <a:normAutofit/>
          </a:bodyPr>
          <a:lstStyle>
            <a:defPPr>
              <a:defRPr lang="en-US"/>
            </a:defPPr>
            <a:lvl1pPr marL="228600" indent="-228600" defTabSz="914400">
              <a:lnSpc>
                <a:spcPct val="90000"/>
              </a:lnSpc>
              <a:spcBef>
                <a:spcPts val="1000"/>
              </a:spcBef>
              <a:buFont typeface="Arial" panose="020B0604020202020204" pitchFamily="34" charset="0"/>
              <a:buChar char="•"/>
              <a:defRPr sz="2200">
                <a:solidFill>
                  <a:srgbClr val="00B0F0"/>
                </a:solidFill>
                <a:latin typeface="StarTrek Film BT" panose="020E060402020B020907" pitchFamily="34" charset="0"/>
              </a:defRPr>
            </a:lvl1pPr>
            <a:lvl2pPr marL="685800" lvl="1" indent="-228600" defTabSz="914400">
              <a:lnSpc>
                <a:spcPct val="90000"/>
              </a:lnSpc>
              <a:spcBef>
                <a:spcPts val="500"/>
              </a:spcBef>
              <a:buFont typeface="Arial" panose="020B0604020202020204" pitchFamily="34" charset="0"/>
              <a:buChar char="•"/>
              <a:defRPr sz="2000">
                <a:solidFill>
                  <a:srgbClr val="00B0F0"/>
                </a:solidFill>
                <a:latin typeface="StarTrek Film BT" panose="020E060402020B020907" pitchFamily="34" charset="0"/>
              </a:defRPr>
            </a:lvl2pPr>
            <a:lvl3pPr marL="1143000" indent="-228600" defTabSz="914400">
              <a:lnSpc>
                <a:spcPct val="90000"/>
              </a:lnSpc>
              <a:spcBef>
                <a:spcPts val="500"/>
              </a:spcBef>
              <a:buFont typeface="Arial" panose="020B0604020202020204" pitchFamily="34" charset="0"/>
              <a:buChar char="•"/>
              <a:defRPr>
                <a:solidFill>
                  <a:srgbClr val="00B0F0"/>
                </a:solidFill>
                <a:latin typeface="StarTrek Film BT" panose="020E060402020B020907" pitchFamily="34" charset="0"/>
              </a:defRPr>
            </a:lvl3pPr>
            <a:lvl4pPr marL="1600200" indent="-228600" defTabSz="914400">
              <a:lnSpc>
                <a:spcPct val="90000"/>
              </a:lnSpc>
              <a:spcBef>
                <a:spcPts val="500"/>
              </a:spcBef>
              <a:buFont typeface="Arial" panose="020B0604020202020204" pitchFamily="34" charset="0"/>
              <a:buChar char="•"/>
              <a:defRPr sz="1600">
                <a:solidFill>
                  <a:srgbClr val="00B0F0"/>
                </a:solidFill>
                <a:latin typeface="StarTrek Film BT" panose="020E060402020B020907" pitchFamily="34" charset="0"/>
              </a:defRPr>
            </a:lvl4pPr>
            <a:lvl5pPr marL="2057400" indent="-228600" defTabSz="914400">
              <a:lnSpc>
                <a:spcPct val="90000"/>
              </a:lnSpc>
              <a:spcBef>
                <a:spcPts val="500"/>
              </a:spcBef>
              <a:buFont typeface="Arial" panose="020B0604020202020204" pitchFamily="34" charset="0"/>
              <a:buChar char="•"/>
              <a:defRPr sz="1600">
                <a:solidFill>
                  <a:srgbClr val="00B0F0"/>
                </a:solidFill>
                <a:latin typeface="StarTrek Film BT" panose="020E060402020B020907" pitchFamily="34" charset="0"/>
              </a:defRPr>
            </a:lvl5pPr>
            <a:lvl6pPr marL="2514600" indent="-228600" defTabSz="914400">
              <a:lnSpc>
                <a:spcPct val="90000"/>
              </a:lnSpc>
              <a:spcBef>
                <a:spcPts val="500"/>
              </a:spcBef>
              <a:buFont typeface="Arial" panose="020B0604020202020204" pitchFamily="34" charset="0"/>
              <a:buChar char="•"/>
              <a:defRPr sz="1600"/>
            </a:lvl6pPr>
            <a:lvl7pPr marL="2971800" indent="-228600" defTabSz="914400">
              <a:lnSpc>
                <a:spcPct val="90000"/>
              </a:lnSpc>
              <a:spcBef>
                <a:spcPts val="500"/>
              </a:spcBef>
              <a:buFont typeface="Arial" panose="020B0604020202020204" pitchFamily="34" charset="0"/>
              <a:buChar char="•"/>
              <a:defRPr sz="1600"/>
            </a:lvl7pPr>
            <a:lvl8pPr marL="3429000" indent="-228600" defTabSz="914400">
              <a:lnSpc>
                <a:spcPct val="90000"/>
              </a:lnSpc>
              <a:spcBef>
                <a:spcPts val="500"/>
              </a:spcBef>
              <a:buFont typeface="Arial" panose="020B0604020202020204" pitchFamily="34" charset="0"/>
              <a:buChar char="•"/>
              <a:defRPr sz="1600"/>
            </a:lvl8pPr>
            <a:lvl9pPr marL="3886200" indent="-228600" defTabSz="914400">
              <a:lnSpc>
                <a:spcPct val="90000"/>
              </a:lnSpc>
              <a:spcBef>
                <a:spcPts val="500"/>
              </a:spcBef>
              <a:buFont typeface="Arial" panose="020B0604020202020204" pitchFamily="34" charset="0"/>
              <a:buChar char="•"/>
              <a:defRPr sz="1600"/>
            </a:lvl9pPr>
          </a:lstStyle>
          <a:p>
            <a:r>
              <a:rPr lang="en-US" dirty="0"/>
              <a:t>Logo Committee submitted more than two (2) logos, per the carried motion</a:t>
            </a:r>
          </a:p>
          <a:p>
            <a:r>
              <a:rPr lang="en-US" dirty="0"/>
              <a:t>Base members will vote on one, and only one, logo</a:t>
            </a:r>
          </a:p>
          <a:p>
            <a:r>
              <a:rPr lang="en-US" dirty="0"/>
              <a:t>The logo with the most votes will become the base logo</a:t>
            </a:r>
          </a:p>
          <a:p>
            <a:r>
              <a:rPr lang="en-US" dirty="0"/>
              <a:t>There will be no vote or discussion about modifying any of the logos </a:t>
            </a:r>
          </a:p>
          <a:p>
            <a:pPr lvl="1"/>
            <a:r>
              <a:rPr lang="en-US" dirty="0"/>
              <a:t>The logos submitted by the Logo Committee will be voted on as-is, with no modifications</a:t>
            </a:r>
          </a:p>
          <a:p>
            <a:pPr lvl="1"/>
            <a:r>
              <a:rPr lang="en-US" dirty="0"/>
              <a:t>Members had an opportunity to serve on the Logo Committee to have their inputs heard</a:t>
            </a:r>
          </a:p>
          <a:p>
            <a:pPr lvl="1"/>
            <a:r>
              <a:rPr lang="en-US" dirty="0"/>
              <a:t>Those on the Logo Committee were free to submit what they saw fit</a:t>
            </a:r>
          </a:p>
          <a:p>
            <a:r>
              <a:rPr lang="en-US" dirty="0"/>
              <a:t>Voting will be by a show of hands</a:t>
            </a:r>
          </a:p>
          <a:p>
            <a:pPr lvl="1"/>
            <a:r>
              <a:rPr lang="en-US" dirty="0"/>
              <a:t>The Secretary will count the vote for each logo, including those on Zoom</a:t>
            </a:r>
          </a:p>
          <a:p>
            <a:pPr lvl="1"/>
            <a:r>
              <a:rPr lang="en-US" dirty="0"/>
              <a:t>Please, only vote for one logo</a:t>
            </a:r>
          </a:p>
        </p:txBody>
      </p:sp>
    </p:spTree>
    <p:extLst>
      <p:ext uri="{BB962C8B-B14F-4D97-AF65-F5344CB8AC3E}">
        <p14:creationId xmlns:p14="http://schemas.microsoft.com/office/powerpoint/2010/main" val="70271048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500"/>
                                        <p:tgtEl>
                                          <p:spTgt spid="8">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left)">
                                      <p:cBhvr>
                                        <p:cTn id="13" dur="500"/>
                                        <p:tgtEl>
                                          <p:spTgt spid="8">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left)">
                                      <p:cBhvr>
                                        <p:cTn id="16" dur="500"/>
                                        <p:tgtEl>
                                          <p:spTgt spid="8">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wipe(left)">
                                      <p:cBhvr>
                                        <p:cTn id="19" dur="500"/>
                                        <p:tgtEl>
                                          <p:spTgt spid="8">
                                            <p:txEl>
                                              <p:pRg st="7" end="7"/>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500"/>
                                        <p:tgtEl>
                                          <p:spTgt spid="8">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ipe(left)">
                                      <p:cBhvr>
                                        <p:cTn id="26" dur="500"/>
                                        <p:tgtEl>
                                          <p:spTgt spid="8">
                                            <p:txEl>
                                              <p:pRg st="5" end="5"/>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wipe(left)">
                                      <p:cBhvr>
                                        <p:cTn id="29" dur="500"/>
                                        <p:tgtEl>
                                          <p:spTgt spid="8">
                                            <p:txEl>
                                              <p:pRg st="6" end="6"/>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wipe(left)">
                                      <p:cBhvr>
                                        <p:cTn id="32" dur="500"/>
                                        <p:tgtEl>
                                          <p:spTgt spid="8">
                                            <p:txEl>
                                              <p:pRg st="8" end="8"/>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Effect transition="in" filter="wipe(left)">
                                      <p:cBhvr>
                                        <p:cTn id="35"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F23D9-C33D-9577-8BAA-5F5C8BED7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A2C46-F8BB-0B79-F861-2D1D23DC6D9E}"/>
              </a:ext>
            </a:extLst>
          </p:cNvPr>
          <p:cNvSpPr>
            <a:spLocks noGrp="1"/>
          </p:cNvSpPr>
          <p:nvPr>
            <p:ph type="title"/>
          </p:nvPr>
        </p:nvSpPr>
        <p:spPr/>
        <p:txBody>
          <a:bodyPr/>
          <a:lstStyle/>
          <a:p>
            <a:r>
              <a:rPr lang="en-US" dirty="0">
                <a:latin typeface="Starfleet BdEx BT" panose="04020807030B02040304" pitchFamily="82" charset="0"/>
              </a:rPr>
              <a:t>Base Logo</a:t>
            </a:r>
          </a:p>
        </p:txBody>
      </p:sp>
      <p:sp>
        <p:nvSpPr>
          <p:cNvPr id="3" name="Footer Placeholder 2">
            <a:extLst>
              <a:ext uri="{FF2B5EF4-FFF2-40B4-BE49-F238E27FC236}">
                <a16:creationId xmlns:a16="http://schemas.microsoft.com/office/drawing/2014/main" id="{B5CC3F03-0D21-6091-239B-033FA2F61D94}"/>
              </a:ext>
            </a:extLst>
          </p:cNvPr>
          <p:cNvSpPr>
            <a:spLocks noGrp="1"/>
          </p:cNvSpPr>
          <p:nvPr>
            <p:ph type="ftr" sz="quarter" idx="11"/>
          </p:nvPr>
        </p:nvSpPr>
        <p:spPr/>
        <p:txBody>
          <a:bodyPr/>
          <a:lstStyle/>
          <a:p>
            <a:r>
              <a:rPr lang="en-US"/>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95650539-FFD7-D1C3-F9A1-AEB91513E7EC}"/>
              </a:ext>
            </a:extLst>
          </p:cNvPr>
          <p:cNvSpPr>
            <a:spLocks noGrp="1"/>
          </p:cNvSpPr>
          <p:nvPr>
            <p:ph type="sldNum" sz="quarter" idx="12"/>
          </p:nvPr>
        </p:nvSpPr>
        <p:spPr/>
        <p:txBody>
          <a:bodyPr/>
          <a:lstStyle/>
          <a:p>
            <a:fld id="{3BB20912-B61B-467F-A69B-01071E01DB7E}" type="slidenum">
              <a:rPr lang="en-US" smtClean="0"/>
              <a:pPr/>
              <a:t>38</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1C54FB25-2BB6-E4F2-1910-733086B3206A}"/>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7" name="Rectangle 6">
            <a:extLst>
              <a:ext uri="{FF2B5EF4-FFF2-40B4-BE49-F238E27FC236}">
                <a16:creationId xmlns:a16="http://schemas.microsoft.com/office/drawing/2014/main" id="{FE44C3AF-9AFE-7AB1-FFEA-6067E2133DED}"/>
              </a:ext>
            </a:extLst>
          </p:cNvPr>
          <p:cNvSpPr/>
          <p:nvPr/>
        </p:nvSpPr>
        <p:spPr>
          <a:xfrm>
            <a:off x="2073055" y="1594727"/>
            <a:ext cx="10663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9" name="Rectangle 8">
            <a:extLst>
              <a:ext uri="{FF2B5EF4-FFF2-40B4-BE49-F238E27FC236}">
                <a16:creationId xmlns:a16="http://schemas.microsoft.com/office/drawing/2014/main" id="{0624AAB3-DAF1-D9F9-095E-570140B91138}"/>
              </a:ext>
            </a:extLst>
          </p:cNvPr>
          <p:cNvSpPr/>
          <p:nvPr/>
        </p:nvSpPr>
        <p:spPr>
          <a:xfrm>
            <a:off x="6015138" y="1594727"/>
            <a:ext cx="10663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#2</a:t>
            </a:r>
          </a:p>
        </p:txBody>
      </p:sp>
      <p:sp>
        <p:nvSpPr>
          <p:cNvPr id="4" name="Rectangle 3">
            <a:extLst>
              <a:ext uri="{FF2B5EF4-FFF2-40B4-BE49-F238E27FC236}">
                <a16:creationId xmlns:a16="http://schemas.microsoft.com/office/drawing/2014/main" id="{F91FBF3A-A413-613C-9119-B7160816430A}"/>
              </a:ext>
            </a:extLst>
          </p:cNvPr>
          <p:cNvSpPr/>
          <p:nvPr/>
        </p:nvSpPr>
        <p:spPr>
          <a:xfrm>
            <a:off x="9541713" y="1594727"/>
            <a:ext cx="10663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a:t>
            </a:r>
          </a:p>
        </p:txBody>
      </p:sp>
      <p:pic>
        <p:nvPicPr>
          <p:cNvPr id="13" name="Picture 12">
            <a:extLst>
              <a:ext uri="{FF2B5EF4-FFF2-40B4-BE49-F238E27FC236}">
                <a16:creationId xmlns:a16="http://schemas.microsoft.com/office/drawing/2014/main" id="{EF836A7B-F1A7-A24E-B88A-64639C4AB29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4947454" y="2650384"/>
            <a:ext cx="3201689" cy="3174167"/>
          </a:xfrm>
          <a:prstGeom prst="rect">
            <a:avLst/>
          </a:prstGeom>
        </p:spPr>
      </p:pic>
      <p:pic>
        <p:nvPicPr>
          <p:cNvPr id="15" name="Picture 14">
            <a:extLst>
              <a:ext uri="{FF2B5EF4-FFF2-40B4-BE49-F238E27FC236}">
                <a16:creationId xmlns:a16="http://schemas.microsoft.com/office/drawing/2014/main" id="{336C45AE-E7E3-C122-B43A-905B2568E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053" y="2650384"/>
            <a:ext cx="3475640" cy="3141899"/>
          </a:xfrm>
          <a:prstGeom prst="rect">
            <a:avLst/>
          </a:prstGeom>
        </p:spPr>
      </p:pic>
      <p:pic>
        <p:nvPicPr>
          <p:cNvPr id="17" name="Picture 16">
            <a:hlinkClick r:id="rId6" action="ppaction://hlinksldjump"/>
            <a:extLst>
              <a:ext uri="{FF2B5EF4-FFF2-40B4-BE49-F238E27FC236}">
                <a16:creationId xmlns:a16="http://schemas.microsoft.com/office/drawing/2014/main" id="{2820B225-4A2A-D2B4-343B-13E61A43B2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886" y="2650384"/>
            <a:ext cx="4306659" cy="3174167"/>
          </a:xfrm>
          <a:prstGeom prst="rect">
            <a:avLst/>
          </a:prstGeom>
        </p:spPr>
      </p:pic>
    </p:spTree>
    <p:extLst>
      <p:ext uri="{BB962C8B-B14F-4D97-AF65-F5344CB8AC3E}">
        <p14:creationId xmlns:p14="http://schemas.microsoft.com/office/powerpoint/2010/main" val="380355434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EE0AB-0450-B26F-F8C2-3E432BD20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CBCFF-1C02-CD47-FE04-AE9B69A87C5C}"/>
              </a:ext>
            </a:extLst>
          </p:cNvPr>
          <p:cNvSpPr>
            <a:spLocks noGrp="1"/>
          </p:cNvSpPr>
          <p:nvPr>
            <p:ph type="title"/>
          </p:nvPr>
        </p:nvSpPr>
        <p:spPr/>
        <p:txBody>
          <a:bodyPr/>
          <a:lstStyle/>
          <a:p>
            <a:r>
              <a:rPr lang="en-US" dirty="0">
                <a:latin typeface="Starfleet BdEx BT" panose="04020807030B02040304" pitchFamily="82" charset="0"/>
              </a:rPr>
              <a:t>Veteran’s Fair</a:t>
            </a:r>
          </a:p>
        </p:txBody>
      </p:sp>
      <p:sp>
        <p:nvSpPr>
          <p:cNvPr id="6" name="Date Placeholder 5">
            <a:extLst>
              <a:ext uri="{FF2B5EF4-FFF2-40B4-BE49-F238E27FC236}">
                <a16:creationId xmlns:a16="http://schemas.microsoft.com/office/drawing/2014/main" id="{841478AF-E21B-CA05-D309-C8C1707308DB}"/>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E1C4AE86-5C29-6F15-21FE-ECA56507E6E5}"/>
              </a:ext>
            </a:extLst>
          </p:cNvPr>
          <p:cNvSpPr>
            <a:spLocks noGrp="1"/>
          </p:cNvSpPr>
          <p:nvPr>
            <p:ph type="ftr" sz="quarter" idx="11"/>
          </p:nvPr>
        </p:nvSpPr>
        <p:spPr/>
        <p:txBody>
          <a:bodyPr/>
          <a:lstStyle/>
          <a:p>
            <a:r>
              <a:rPr lang="en-US"/>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2D8FE1DC-2D5B-7A55-1392-3F3334BBB89F}"/>
              </a:ext>
            </a:extLst>
          </p:cNvPr>
          <p:cNvSpPr>
            <a:spLocks noGrp="1"/>
          </p:cNvSpPr>
          <p:nvPr>
            <p:ph type="sldNum" sz="quarter" idx="12"/>
          </p:nvPr>
        </p:nvSpPr>
        <p:spPr/>
        <p:txBody>
          <a:bodyPr/>
          <a:lstStyle/>
          <a:p>
            <a:fld id="{3BB20912-B61B-467F-A69B-01071E01DB7E}" type="slidenum">
              <a:rPr lang="en-US" smtClean="0"/>
              <a:pPr/>
              <a:t>39</a:t>
            </a:fld>
            <a:endParaRPr lang="en-US">
              <a:latin typeface="StarTrek Film BT" panose="020E060402020B020907" pitchFamily="34" charset="0"/>
            </a:endParaRPr>
          </a:p>
        </p:txBody>
      </p:sp>
      <p:pic>
        <p:nvPicPr>
          <p:cNvPr id="1026" name="Picture 2" descr="May be an image of text">
            <a:extLst>
              <a:ext uri="{FF2B5EF4-FFF2-40B4-BE49-F238E27FC236}">
                <a16:creationId xmlns:a16="http://schemas.microsoft.com/office/drawing/2014/main" id="{30717292-6B61-66F3-F9CB-B753E5C5A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03" y="1712577"/>
            <a:ext cx="8154865" cy="458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4758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67B5-43C9-6046-D5EE-AC9D6E427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5ACEB8-635A-76D1-22AF-B17BD08859D3}"/>
              </a:ext>
            </a:extLst>
          </p:cNvPr>
          <p:cNvSpPr>
            <a:spLocks noGrp="1"/>
          </p:cNvSpPr>
          <p:nvPr>
            <p:ph type="title"/>
          </p:nvPr>
        </p:nvSpPr>
        <p:spPr/>
        <p:txBody>
          <a:bodyPr/>
          <a:lstStyle/>
          <a:p>
            <a:r>
              <a:rPr lang="en-US" dirty="0"/>
              <a:t>Invocation</a:t>
            </a:r>
          </a:p>
        </p:txBody>
      </p:sp>
      <p:sp>
        <p:nvSpPr>
          <p:cNvPr id="3" name="Date Placeholder 2">
            <a:extLst>
              <a:ext uri="{FF2B5EF4-FFF2-40B4-BE49-F238E27FC236}">
                <a16:creationId xmlns:a16="http://schemas.microsoft.com/office/drawing/2014/main" id="{E5D71C7F-6E64-7BD1-52CC-5C05DB2C544F}"/>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CBB9FC4C-02D1-F75C-C446-4E3C3E7EF2E2}"/>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7CD3B18A-C646-15BE-6B87-7B417DB42874}"/>
              </a:ext>
            </a:extLst>
          </p:cNvPr>
          <p:cNvSpPr>
            <a:spLocks noGrp="1"/>
          </p:cNvSpPr>
          <p:nvPr>
            <p:ph type="sldNum" sz="quarter" idx="12"/>
          </p:nvPr>
        </p:nvSpPr>
        <p:spPr/>
        <p:txBody>
          <a:bodyPr/>
          <a:lstStyle/>
          <a:p>
            <a:fld id="{3BB20912-B61B-467F-A69B-01071E01DB7E}" type="slidenum">
              <a:rPr lang="en-US" smtClean="0"/>
              <a:t>4</a:t>
            </a:fld>
            <a:endParaRPr lang="en-US"/>
          </a:p>
        </p:txBody>
      </p:sp>
      <p:sp>
        <p:nvSpPr>
          <p:cNvPr id="8" name="TextBox 7">
            <a:extLst>
              <a:ext uri="{FF2B5EF4-FFF2-40B4-BE49-F238E27FC236}">
                <a16:creationId xmlns:a16="http://schemas.microsoft.com/office/drawing/2014/main" id="{73FEE08C-E6E6-7B3A-8B17-156C23355A56}"/>
              </a:ext>
            </a:extLst>
          </p:cNvPr>
          <p:cNvSpPr txBox="1"/>
          <p:nvPr/>
        </p:nvSpPr>
        <p:spPr>
          <a:xfrm>
            <a:off x="685800" y="2057401"/>
            <a:ext cx="10820400" cy="3970318"/>
          </a:xfrm>
          <a:prstGeom prst="rect">
            <a:avLst/>
          </a:prstGeom>
          <a:noFill/>
        </p:spPr>
        <p:txBody>
          <a:bodyPr wrap="square" rtlCol="0">
            <a:spAutoFit/>
          </a:bodyPr>
          <a:lstStyle/>
          <a:p>
            <a:r>
              <a:rPr lang="en-US" sz="2800" b="1" dirty="0">
                <a:solidFill>
                  <a:srgbClr val="0070C0"/>
                </a:solidFill>
                <a:latin typeface="StarTrek Film BT" panose="020E060402020B020907" pitchFamily="34" charset="0"/>
              </a:rPr>
              <a:t>Eternal Father</a:t>
            </a:r>
            <a:r>
              <a:rPr lang="en-US" sz="2800" dirty="0">
                <a:solidFill>
                  <a:srgbClr val="0070C0"/>
                </a:solidFill>
                <a:latin typeface="StarTrek Film BT" panose="020E060402020B020907" pitchFamily="34" charset="0"/>
              </a:rPr>
              <a:t>: </a:t>
            </a:r>
          </a:p>
          <a:p>
            <a:r>
              <a:rPr lang="en-US" sz="2800" dirty="0">
                <a:solidFill>
                  <a:srgbClr val="0070C0"/>
                </a:solidFill>
                <a:latin typeface="StarTrek Film BT" panose="020E060402020B020907" pitchFamily="34" charset="0"/>
              </a:rPr>
              <a:t>We humbly approach You with our petition for blessings upon our nation, military, navy, submarine force, and veterans. Guide our leaders into Your wisdom that they may serve Your mission. Enable the United States to be a blessing to all the other nations, promoting peace and the love You have shown toward us. And when we falter, we ask for Your great mercy, redirecting us on Your path. We thank you for the liberties we enjoy and the privilege to have served in protecting them. In Your holy name we pray. </a:t>
            </a:r>
            <a:r>
              <a:rPr lang="en-US" sz="2800" b="1" dirty="0">
                <a:solidFill>
                  <a:srgbClr val="0070C0"/>
                </a:solidFill>
                <a:latin typeface="StarTrek Film BT" panose="020E060402020B020907" pitchFamily="34" charset="0"/>
              </a:rPr>
              <a:t>Amen</a:t>
            </a:r>
            <a:r>
              <a:rPr lang="en-US" sz="2800" dirty="0">
                <a:solidFill>
                  <a:srgbClr val="0070C0"/>
                </a:solidFill>
                <a:latin typeface="StarTrek Film BT" panose="020E060402020B020907" pitchFamily="34" charset="0"/>
              </a:rPr>
              <a:t>!</a:t>
            </a:r>
          </a:p>
        </p:txBody>
      </p:sp>
    </p:spTree>
    <p:extLst>
      <p:ext uri="{BB962C8B-B14F-4D97-AF65-F5344CB8AC3E}">
        <p14:creationId xmlns:p14="http://schemas.microsoft.com/office/powerpoint/2010/main" val="286654339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4106-17F1-FAB0-D87F-2153CC5E6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9AF12-B893-FEE2-0AC6-D9E08BFC35CE}"/>
              </a:ext>
            </a:extLst>
          </p:cNvPr>
          <p:cNvSpPr>
            <a:spLocks noGrp="1"/>
          </p:cNvSpPr>
          <p:nvPr>
            <p:ph type="title"/>
          </p:nvPr>
        </p:nvSpPr>
        <p:spPr/>
        <p:txBody>
          <a:bodyPr/>
          <a:lstStyle/>
          <a:p>
            <a:r>
              <a:rPr lang="en-US" dirty="0">
                <a:latin typeface="Starfleet BdEx BT" panose="04020807030B02040304" pitchFamily="82" charset="0"/>
              </a:rPr>
              <a:t>VA Mountain Home</a:t>
            </a:r>
          </a:p>
        </p:txBody>
      </p:sp>
      <p:sp>
        <p:nvSpPr>
          <p:cNvPr id="6" name="Date Placeholder 5">
            <a:extLst>
              <a:ext uri="{FF2B5EF4-FFF2-40B4-BE49-F238E27FC236}">
                <a16:creationId xmlns:a16="http://schemas.microsoft.com/office/drawing/2014/main" id="{983D9F96-339F-3275-22CD-5FF7A99B4A59}"/>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656F5CAC-C655-9B13-27E3-E4C416AB5B3E}"/>
              </a:ext>
            </a:extLst>
          </p:cNvPr>
          <p:cNvSpPr>
            <a:spLocks noGrp="1"/>
          </p:cNvSpPr>
          <p:nvPr>
            <p:ph type="ftr" sz="quarter" idx="11"/>
          </p:nvPr>
        </p:nvSpPr>
        <p:spPr/>
        <p:txBody>
          <a:bodyPr/>
          <a:lstStyle/>
          <a:p>
            <a:r>
              <a:rPr lang="en-US"/>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BB347CDA-EC0E-CE2C-45BC-0C5F43711633}"/>
              </a:ext>
            </a:extLst>
          </p:cNvPr>
          <p:cNvSpPr>
            <a:spLocks noGrp="1"/>
          </p:cNvSpPr>
          <p:nvPr>
            <p:ph type="sldNum" sz="quarter" idx="12"/>
          </p:nvPr>
        </p:nvSpPr>
        <p:spPr/>
        <p:txBody>
          <a:bodyPr/>
          <a:lstStyle/>
          <a:p>
            <a:fld id="{3BB20912-B61B-467F-A69B-01071E01DB7E}" type="slidenum">
              <a:rPr lang="en-US" smtClean="0"/>
              <a:pPr/>
              <a:t>40</a:t>
            </a:fld>
            <a:endParaRPr lang="en-US">
              <a:latin typeface="StarTrek Film BT" panose="020E060402020B020907" pitchFamily="34" charset="0"/>
            </a:endParaRPr>
          </a:p>
        </p:txBody>
      </p:sp>
      <p:pic>
        <p:nvPicPr>
          <p:cNvPr id="8" name="Picture 7">
            <a:extLst>
              <a:ext uri="{FF2B5EF4-FFF2-40B4-BE49-F238E27FC236}">
                <a16:creationId xmlns:a16="http://schemas.microsoft.com/office/drawing/2014/main" id="{DFAA992A-DA1D-BC0D-EC3A-46F5B4682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03" y="1712577"/>
            <a:ext cx="8154865" cy="4587112"/>
          </a:xfrm>
          <a:prstGeom prst="rect">
            <a:avLst/>
          </a:prstGeom>
        </p:spPr>
      </p:pic>
    </p:spTree>
    <p:extLst>
      <p:ext uri="{BB962C8B-B14F-4D97-AF65-F5344CB8AC3E}">
        <p14:creationId xmlns:p14="http://schemas.microsoft.com/office/powerpoint/2010/main" val="73552629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8846A-1E9D-772B-DC67-EA10D3B86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364F0-6960-FFC1-987C-EBB57F8A68CF}"/>
              </a:ext>
            </a:extLst>
          </p:cNvPr>
          <p:cNvSpPr>
            <a:spLocks noGrp="1"/>
          </p:cNvSpPr>
          <p:nvPr>
            <p:ph type="title"/>
          </p:nvPr>
        </p:nvSpPr>
        <p:spPr/>
        <p:txBody>
          <a:bodyPr/>
          <a:lstStyle/>
          <a:p>
            <a:r>
              <a:rPr lang="en-US" dirty="0"/>
              <a:t>USSVI Creed</a:t>
            </a:r>
          </a:p>
        </p:txBody>
      </p:sp>
      <p:sp>
        <p:nvSpPr>
          <p:cNvPr id="3" name="Date Placeholder 2">
            <a:extLst>
              <a:ext uri="{FF2B5EF4-FFF2-40B4-BE49-F238E27FC236}">
                <a16:creationId xmlns:a16="http://schemas.microsoft.com/office/drawing/2014/main" id="{374CECDF-D23C-A33F-8A9D-32BA566D108F}"/>
              </a:ext>
            </a:extLst>
          </p:cNvPr>
          <p:cNvSpPr>
            <a:spLocks noGrp="1"/>
          </p:cNvSpPr>
          <p:nvPr>
            <p:ph type="dt" sz="half" idx="10"/>
          </p:nvPr>
        </p:nvSpPr>
        <p:spPr/>
        <p:txBody>
          <a:bodyPr/>
          <a:lstStyle/>
          <a:p>
            <a:r>
              <a:rPr lang="en-US"/>
              <a:t>14 MAR 2026  1400 HRS</a:t>
            </a:r>
          </a:p>
        </p:txBody>
      </p:sp>
      <p:sp>
        <p:nvSpPr>
          <p:cNvPr id="4" name="Footer Placeholder 3">
            <a:extLst>
              <a:ext uri="{FF2B5EF4-FFF2-40B4-BE49-F238E27FC236}">
                <a16:creationId xmlns:a16="http://schemas.microsoft.com/office/drawing/2014/main" id="{C31CC5DA-120D-06C6-80A7-468070808A4B}"/>
              </a:ext>
            </a:extLst>
          </p:cNvPr>
          <p:cNvSpPr>
            <a:spLocks noGrp="1"/>
          </p:cNvSpPr>
          <p:nvPr>
            <p:ph type="ftr" sz="quarter" idx="11"/>
          </p:nvPr>
        </p:nvSpPr>
        <p:spPr/>
        <p:txBody>
          <a:bodyPr/>
          <a:lstStyle/>
          <a:p>
            <a:r>
              <a:rPr lang="en-US"/>
              <a:t>USSVI Appalachian Base Membership Meeting</a:t>
            </a:r>
          </a:p>
        </p:txBody>
      </p:sp>
      <p:sp>
        <p:nvSpPr>
          <p:cNvPr id="5" name="Slide Number Placeholder 4">
            <a:extLst>
              <a:ext uri="{FF2B5EF4-FFF2-40B4-BE49-F238E27FC236}">
                <a16:creationId xmlns:a16="http://schemas.microsoft.com/office/drawing/2014/main" id="{B83C08E3-AAAE-5514-2626-F93BD62C806C}"/>
              </a:ext>
            </a:extLst>
          </p:cNvPr>
          <p:cNvSpPr>
            <a:spLocks noGrp="1"/>
          </p:cNvSpPr>
          <p:nvPr>
            <p:ph type="sldNum" sz="quarter" idx="12"/>
          </p:nvPr>
        </p:nvSpPr>
        <p:spPr/>
        <p:txBody>
          <a:bodyPr/>
          <a:lstStyle/>
          <a:p>
            <a:fld id="{3BB20912-B61B-467F-A69B-01071E01DB7E}" type="slidenum">
              <a:rPr lang="en-US" smtClean="0"/>
              <a:t>5</a:t>
            </a:fld>
            <a:endParaRPr lang="en-US"/>
          </a:p>
        </p:txBody>
      </p:sp>
      <p:sp>
        <p:nvSpPr>
          <p:cNvPr id="8" name="TextBox 7">
            <a:extLst>
              <a:ext uri="{FF2B5EF4-FFF2-40B4-BE49-F238E27FC236}">
                <a16:creationId xmlns:a16="http://schemas.microsoft.com/office/drawing/2014/main" id="{B6BEF3F2-6531-C961-617D-4CBC6EC60108}"/>
              </a:ext>
            </a:extLst>
          </p:cNvPr>
          <p:cNvSpPr txBox="1"/>
          <p:nvPr/>
        </p:nvSpPr>
        <p:spPr>
          <a:xfrm>
            <a:off x="685800" y="2057401"/>
            <a:ext cx="10820400" cy="4401205"/>
          </a:xfrm>
          <a:prstGeom prst="rect">
            <a:avLst/>
          </a:prstGeom>
          <a:noFill/>
        </p:spPr>
        <p:txBody>
          <a:bodyPr wrap="square" rtlCol="0">
            <a:spAutoFit/>
          </a:bodyPr>
          <a:lstStyle/>
          <a:p>
            <a:r>
              <a:rPr lang="en-US" sz="2000" dirty="0">
                <a:solidFill>
                  <a:srgbClr val="0070C0"/>
                </a:solidFill>
                <a:latin typeface="StarTrek Film BT" panose="020E060402020B020907" pitchFamily="34" charset="0"/>
              </a:rPr>
              <a:t>The purpose/creed of USSVI is to perpetuate the memory of our shipmates who gave their lives in the pursuit of their duties while serving their country; that their dedication, deeds, and supreme sacrifice be a constant source of motivation toward greater accomplishments; and, to pledge loyalty and patriotism to the United States of America and its constitution.  </a:t>
            </a:r>
          </a:p>
          <a:p>
            <a:r>
              <a:rPr lang="en-US" sz="2000" dirty="0">
                <a:solidFill>
                  <a:srgbClr val="0070C0"/>
                </a:solidFill>
                <a:latin typeface="StarTrek Film BT" panose="020E060402020B020907" pitchFamily="34" charset="0"/>
              </a:rPr>
              <a:t> </a:t>
            </a:r>
          </a:p>
          <a:p>
            <a:r>
              <a:rPr lang="en-US" sz="2000" dirty="0">
                <a:solidFill>
                  <a:srgbClr val="0070C0"/>
                </a:solidFill>
                <a:latin typeface="StarTrek Film BT" panose="020E060402020B020907" pitchFamily="34" charset="0"/>
              </a:rPr>
              <a:t>In addition to perpetuating the memory of departed shipmates, USSVI shall provide a way for all Submariners to gather for mutual benefit and enjoyment. Our common heritage as Submariners shall be strengthened by camaraderie. The USSVI supports a strong U.S. Submarine force. </a:t>
            </a:r>
          </a:p>
          <a:p>
            <a:r>
              <a:rPr lang="en-US" sz="2000" dirty="0">
                <a:solidFill>
                  <a:srgbClr val="0070C0"/>
                </a:solidFill>
                <a:latin typeface="StarTrek Film BT" panose="020E060402020B020907" pitchFamily="34" charset="0"/>
              </a:rPr>
              <a:t> </a:t>
            </a:r>
          </a:p>
          <a:p>
            <a:r>
              <a:rPr lang="en-US" sz="2000" dirty="0">
                <a:solidFill>
                  <a:srgbClr val="0070C0"/>
                </a:solidFill>
                <a:latin typeface="StarTrek Film BT" panose="020E060402020B020907" pitchFamily="34" charset="0"/>
              </a:rPr>
              <a:t>The organization will engage in various projects and deeds that will bring about the perpetual remembrance of those shipmates who have given the supreme sacrifices. The organization will also endeavor to educate all third parties it comes in contact with about the services our submarine brothers and sisters performed and how their sacrifices made possible the freedom and lifestyle we enjoy today.</a:t>
            </a:r>
          </a:p>
        </p:txBody>
      </p:sp>
    </p:spTree>
    <p:extLst>
      <p:ext uri="{BB962C8B-B14F-4D97-AF65-F5344CB8AC3E}">
        <p14:creationId xmlns:p14="http://schemas.microsoft.com/office/powerpoint/2010/main" val="42676228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C1030-BCF1-A212-8F1C-1A70B0BFF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00695-5DD9-46A0-A359-290C6BA7A9CB}"/>
              </a:ext>
            </a:extLst>
          </p:cNvPr>
          <p:cNvSpPr>
            <a:spLocks noGrp="1"/>
          </p:cNvSpPr>
          <p:nvPr>
            <p:ph type="title"/>
          </p:nvPr>
        </p:nvSpPr>
        <p:spPr/>
        <p:txBody>
          <a:bodyPr/>
          <a:lstStyle/>
          <a:p>
            <a:r>
              <a:rPr lang="en-US" dirty="0">
                <a:latin typeface="Starfleet BdEx BT" panose="04020807030B02040304" pitchFamily="82" charset="0"/>
              </a:rPr>
              <a:t>Announcements</a:t>
            </a:r>
          </a:p>
        </p:txBody>
      </p:sp>
      <p:sp>
        <p:nvSpPr>
          <p:cNvPr id="4" name="Content Placeholder 3">
            <a:extLst>
              <a:ext uri="{FF2B5EF4-FFF2-40B4-BE49-F238E27FC236}">
                <a16:creationId xmlns:a16="http://schemas.microsoft.com/office/drawing/2014/main" id="{FD2AC88B-9686-DA11-93C5-3B440B150BB0}"/>
              </a:ext>
            </a:extLst>
          </p:cNvPr>
          <p:cNvSpPr>
            <a:spLocks noGrp="1"/>
          </p:cNvSpPr>
          <p:nvPr>
            <p:ph idx="1"/>
          </p:nvPr>
        </p:nvSpPr>
        <p:spPr/>
        <p:txBody>
          <a:bodyPr>
            <a:normAutofit/>
          </a:bodyPr>
          <a:lstStyle/>
          <a:p>
            <a:pPr>
              <a:buClr>
                <a:schemeClr val="bg1"/>
              </a:buClr>
            </a:pPr>
            <a:r>
              <a:rPr lang="en-US" dirty="0"/>
              <a:t>Base Web Site: </a:t>
            </a:r>
            <a:r>
              <a:rPr lang="en-US" dirty="0">
                <a:hlinkClick r:id="rId3"/>
              </a:rPr>
              <a:t>https://USSVIAppalachianBase.org/</a:t>
            </a:r>
            <a:endParaRPr lang="en-US" dirty="0"/>
          </a:p>
          <a:p>
            <a:pPr>
              <a:buClr>
                <a:schemeClr val="bg1"/>
              </a:buClr>
            </a:pPr>
            <a:r>
              <a:rPr lang="en-US" dirty="0"/>
              <a:t>Base Facebook Group: </a:t>
            </a:r>
            <a:r>
              <a:rPr lang="en-US" dirty="0">
                <a:hlinkClick r:id="rId4"/>
              </a:rPr>
              <a:t>https://www.facebook.com/groups/2022215555028032</a:t>
            </a:r>
            <a:endParaRPr lang="en-US" dirty="0"/>
          </a:p>
          <a:p>
            <a:pPr>
              <a:buClr>
                <a:schemeClr val="bg1"/>
              </a:buClr>
            </a:pPr>
            <a:r>
              <a:rPr lang="en-US" dirty="0"/>
              <a:t>US Submarine Force Strength</a:t>
            </a:r>
          </a:p>
          <a:p>
            <a:pPr>
              <a:buClr>
                <a:schemeClr val="bg1"/>
              </a:buClr>
            </a:pPr>
            <a:endParaRPr lang="en-US" dirty="0"/>
          </a:p>
        </p:txBody>
      </p:sp>
      <p:sp>
        <p:nvSpPr>
          <p:cNvPr id="3" name="Footer Placeholder 2">
            <a:extLst>
              <a:ext uri="{FF2B5EF4-FFF2-40B4-BE49-F238E27FC236}">
                <a16:creationId xmlns:a16="http://schemas.microsoft.com/office/drawing/2014/main" id="{9443443C-EE5B-6184-3E59-4DB03274BEA5}"/>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2241001B-4C9C-1016-B69F-ABBE91E9B791}"/>
              </a:ext>
            </a:extLst>
          </p:cNvPr>
          <p:cNvSpPr>
            <a:spLocks noGrp="1"/>
          </p:cNvSpPr>
          <p:nvPr>
            <p:ph type="sldNum" sz="quarter" idx="12"/>
          </p:nvPr>
        </p:nvSpPr>
        <p:spPr/>
        <p:txBody>
          <a:bodyPr/>
          <a:lstStyle/>
          <a:p>
            <a:fld id="{3BB20912-B61B-467F-A69B-01071E01DB7E}" type="slidenum">
              <a:rPr lang="en-US" smtClean="0"/>
              <a:pPr/>
              <a:t>6</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48AF941E-9536-EE36-59DD-1621D5E6FE5C}"/>
              </a:ext>
            </a:extLst>
          </p:cNvPr>
          <p:cNvSpPr>
            <a:spLocks noGrp="1"/>
          </p:cNvSpPr>
          <p:nvPr>
            <p:ph type="dt" sz="half" idx="10"/>
          </p:nvPr>
        </p:nvSpPr>
        <p:spPr/>
        <p:txBody>
          <a:bodyPr/>
          <a:lstStyle/>
          <a:p>
            <a:r>
              <a:rPr lang="en-US" dirty="0">
                <a:latin typeface="StarTrek Film BT" panose="020E060402020B020907" pitchFamily="34" charset="0"/>
              </a:rPr>
              <a:t>14 MAR 2026  1400 HRS</a:t>
            </a:r>
          </a:p>
        </p:txBody>
      </p:sp>
      <p:pic>
        <p:nvPicPr>
          <p:cNvPr id="7" name="Picture 6">
            <a:extLst>
              <a:ext uri="{FF2B5EF4-FFF2-40B4-BE49-F238E27FC236}">
                <a16:creationId xmlns:a16="http://schemas.microsoft.com/office/drawing/2014/main" id="{EBE891D3-CDA9-48DB-7E02-6B60D301027B}"/>
              </a:ext>
            </a:extLst>
          </p:cNvPr>
          <p:cNvPicPr>
            <a:picLocks noChangeAspect="1"/>
          </p:cNvPicPr>
          <p:nvPr/>
        </p:nvPicPr>
        <p:blipFill>
          <a:blip r:embed="rId5"/>
          <a:stretch>
            <a:fillRect/>
          </a:stretch>
        </p:blipFill>
        <p:spPr>
          <a:xfrm>
            <a:off x="685798" y="2245490"/>
            <a:ext cx="202343" cy="202343"/>
          </a:xfrm>
          <a:prstGeom prst="rect">
            <a:avLst/>
          </a:prstGeom>
        </p:spPr>
      </p:pic>
      <p:pic>
        <p:nvPicPr>
          <p:cNvPr id="8" name="Picture 7">
            <a:extLst>
              <a:ext uri="{FF2B5EF4-FFF2-40B4-BE49-F238E27FC236}">
                <a16:creationId xmlns:a16="http://schemas.microsoft.com/office/drawing/2014/main" id="{CD5A69F7-5851-DD97-D8E4-AEA1FDDB9FC1}"/>
              </a:ext>
            </a:extLst>
          </p:cNvPr>
          <p:cNvPicPr>
            <a:picLocks noChangeAspect="1"/>
          </p:cNvPicPr>
          <p:nvPr/>
        </p:nvPicPr>
        <p:blipFill>
          <a:blip r:embed="rId5"/>
          <a:stretch>
            <a:fillRect/>
          </a:stretch>
        </p:blipFill>
        <p:spPr>
          <a:xfrm>
            <a:off x="685800" y="2675453"/>
            <a:ext cx="202343" cy="202343"/>
          </a:xfrm>
          <a:prstGeom prst="rect">
            <a:avLst/>
          </a:prstGeom>
        </p:spPr>
      </p:pic>
      <p:pic>
        <p:nvPicPr>
          <p:cNvPr id="9" name="Picture 8">
            <a:extLst>
              <a:ext uri="{FF2B5EF4-FFF2-40B4-BE49-F238E27FC236}">
                <a16:creationId xmlns:a16="http://schemas.microsoft.com/office/drawing/2014/main" id="{3EF546DF-A07A-8EB5-05CD-D9ADD9E44052}"/>
              </a:ext>
            </a:extLst>
          </p:cNvPr>
          <p:cNvPicPr>
            <a:picLocks noChangeAspect="1"/>
          </p:cNvPicPr>
          <p:nvPr/>
        </p:nvPicPr>
        <p:blipFill>
          <a:blip r:embed="rId5"/>
          <a:stretch>
            <a:fillRect/>
          </a:stretch>
        </p:blipFill>
        <p:spPr>
          <a:xfrm>
            <a:off x="685798" y="3105416"/>
            <a:ext cx="202343" cy="202343"/>
          </a:xfrm>
          <a:prstGeom prst="rect">
            <a:avLst/>
          </a:prstGeom>
        </p:spPr>
      </p:pic>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76B27962-DC08-C1B4-512B-1CDD40116A94}"/>
                  </a:ext>
                </a:extLst>
              </p:cNvPr>
              <p:cNvGraphicFramePr>
                <a:graphicFrameLocks noChangeAspect="1"/>
              </p:cNvGraphicFramePr>
              <p:nvPr>
                <p:extLst>
                  <p:ext uri="{D42A27DB-BD31-4B8C-83A1-F6EECF244321}">
                    <p14:modId xmlns:p14="http://schemas.microsoft.com/office/powerpoint/2010/main" val="1378413664"/>
                  </p:ext>
                </p:extLst>
              </p:nvPr>
            </p:nvGraphicFramePr>
            <p:xfrm>
              <a:off x="4794849" y="3105416"/>
              <a:ext cx="497457" cy="279820"/>
            </p:xfrm>
            <a:graphic>
              <a:graphicData uri="http://schemas.microsoft.com/office/powerpoint/2016/slidezoom">
                <pslz:sldZm>
                  <pslz:sldZmObj sldId="303" cId="531534023">
                    <pslz:zmPr id="{B0E2D095-41FE-42D1-A123-9408E5987354}" returnToParent="0" transitionDur="1000">
                      <p166:blipFill xmlns:p166="http://schemas.microsoft.com/office/powerpoint/2016/6/main">
                        <a:blip r:embed="rId6"/>
                        <a:stretch>
                          <a:fillRect/>
                        </a:stretch>
                      </p166:blipFill>
                      <p166:spPr xmlns:p166="http://schemas.microsoft.com/office/powerpoint/2016/6/main">
                        <a:xfrm>
                          <a:off x="0" y="0"/>
                          <a:ext cx="497457" cy="279820"/>
                        </a:xfrm>
                        <a:prstGeom prst="rect">
                          <a:avLst/>
                        </a:prstGeom>
                        <a:ln w="3175">
                          <a:solidFill>
                            <a:prstClr val="ltGray"/>
                          </a:solidFill>
                        </a:ln>
                      </p166:spPr>
                    </pslz:zmPr>
                  </pslz:sldZmObj>
                </pslz:sldZm>
              </a:graphicData>
            </a:graphic>
          </p:graphicFrame>
        </mc:Choice>
        <mc:Fallback xmlns="">
          <p:pic>
            <p:nvPicPr>
              <p:cNvPr id="13" name="Slide Zoom 12">
                <a:hlinkClick r:id="rId7" action="ppaction://hlinksldjump"/>
                <a:extLst>
                  <a:ext uri="{FF2B5EF4-FFF2-40B4-BE49-F238E27FC236}">
                    <a16:creationId xmlns:a16="http://schemas.microsoft.com/office/drawing/2014/main" id="{76B27962-DC08-C1B4-512B-1CDD40116A94}"/>
                  </a:ext>
                </a:extLst>
              </p:cNvPr>
              <p:cNvPicPr>
                <a:picLocks noGrp="1" noRot="1" noChangeAspect="1" noMove="1" noResize="1" noEditPoints="1" noAdjustHandles="1" noChangeArrowheads="1" noChangeShapeType="1"/>
              </p:cNvPicPr>
              <p:nvPr/>
            </p:nvPicPr>
            <p:blipFill>
              <a:blip r:embed="rId8"/>
              <a:stretch>
                <a:fillRect/>
              </a:stretch>
            </p:blipFill>
            <p:spPr>
              <a:xfrm>
                <a:off x="4794849" y="3105416"/>
                <a:ext cx="497457" cy="279820"/>
              </a:xfrm>
              <a:prstGeom prst="rect">
                <a:avLst/>
              </a:prstGeom>
              <a:ln w="3175">
                <a:solidFill>
                  <a:prstClr val="ltGray"/>
                </a:solidFill>
              </a:ln>
            </p:spPr>
          </p:pic>
        </mc:Fallback>
      </mc:AlternateContent>
    </p:spTree>
    <p:extLst>
      <p:ext uri="{BB962C8B-B14F-4D97-AF65-F5344CB8AC3E}">
        <p14:creationId xmlns:p14="http://schemas.microsoft.com/office/powerpoint/2010/main" val="64355545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par>
                          <p:cTn id="27" fill="hold">
                            <p:stCondLst>
                              <p:cond delay="500"/>
                            </p:stCondLst>
                            <p:childTnLst>
                              <p:par>
                                <p:cTn id="28" presetID="6" presetClass="entr" presetSubtype="3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ou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33394-8390-1AFD-25C4-921899A82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DEC131-4365-0413-0D04-78DF65D65E0E}"/>
              </a:ext>
            </a:extLst>
          </p:cNvPr>
          <p:cNvSpPr>
            <a:spLocks noGrp="1"/>
          </p:cNvSpPr>
          <p:nvPr>
            <p:ph type="title"/>
          </p:nvPr>
        </p:nvSpPr>
        <p:spPr/>
        <p:txBody>
          <a:bodyPr/>
          <a:lstStyle/>
          <a:p>
            <a:r>
              <a:rPr lang="en-US" dirty="0">
                <a:latin typeface="Starfleet BdEx BT" panose="04020807030B02040304" pitchFamily="82" charset="0"/>
              </a:rPr>
              <a:t>Correspondence</a:t>
            </a:r>
          </a:p>
        </p:txBody>
      </p:sp>
      <p:sp>
        <p:nvSpPr>
          <p:cNvPr id="4" name="Content Placeholder 3">
            <a:extLst>
              <a:ext uri="{FF2B5EF4-FFF2-40B4-BE49-F238E27FC236}">
                <a16:creationId xmlns:a16="http://schemas.microsoft.com/office/drawing/2014/main" id="{8122B6A6-1833-DD55-36C2-3456FDDB213E}"/>
              </a:ext>
            </a:extLst>
          </p:cNvPr>
          <p:cNvSpPr>
            <a:spLocks noGrp="1"/>
          </p:cNvSpPr>
          <p:nvPr>
            <p:ph idx="1"/>
          </p:nvPr>
        </p:nvSpPr>
        <p:spPr/>
        <p:txBody>
          <a:bodyPr>
            <a:normAutofit/>
          </a:bodyPr>
          <a:lstStyle/>
          <a:p>
            <a:pPr>
              <a:buClr>
                <a:schemeClr val="bg1"/>
              </a:buClr>
            </a:pPr>
            <a:r>
              <a:rPr lang="en-US" dirty="0">
                <a:latin typeface="StarTrek Film BT" panose="020E060402020B020907" pitchFamily="34" charset="0"/>
              </a:rPr>
              <a:t>New USSVI Web Site: </a:t>
            </a:r>
            <a:r>
              <a:rPr lang="en-US" dirty="0">
                <a:latin typeface="StarTrek Film BT" panose="020E060402020B020907" pitchFamily="34" charset="0"/>
                <a:hlinkClick r:id="rId3"/>
              </a:rPr>
              <a:t>USSubVets.org</a:t>
            </a:r>
            <a:r>
              <a:rPr lang="en-US" dirty="0">
                <a:latin typeface="StarTrek Film BT" panose="020E060402020B020907" pitchFamily="34" charset="0"/>
              </a:rPr>
              <a:t> or </a:t>
            </a:r>
            <a:r>
              <a:rPr lang="en-US" dirty="0">
                <a:latin typeface="StarTrek Film BT" panose="020E060402020B020907" pitchFamily="34" charset="0"/>
                <a:hlinkClick r:id="rId4"/>
              </a:rPr>
              <a:t>USSVI.org</a:t>
            </a:r>
            <a:endParaRPr lang="en-US" dirty="0">
              <a:latin typeface="StarTrek Film BT" panose="020E060402020B020907" pitchFamily="34" charset="0"/>
            </a:endParaRPr>
          </a:p>
          <a:p>
            <a:pPr>
              <a:buClr>
                <a:schemeClr val="bg1"/>
              </a:buClr>
            </a:pPr>
            <a:r>
              <a:rPr lang="en-US" dirty="0">
                <a:latin typeface="StarTrek Film BT" panose="020E060402020B020907" pitchFamily="34" charset="0"/>
              </a:rPr>
              <a:t>Secure Message Scam – From Tim Carlisle </a:t>
            </a:r>
            <a:r>
              <a:rPr lang="en-US" sz="2000" dirty="0">
                <a:latin typeface="StarTrek Film BT" panose="020E060402020B020907" pitchFamily="34" charset="0"/>
              </a:rPr>
              <a:t>(National Sr. Vice Commander and CTO)</a:t>
            </a:r>
            <a:endParaRPr lang="en-US" dirty="0">
              <a:latin typeface="StarTrek Film BT" panose="020E060402020B020907" pitchFamily="34" charset="0"/>
            </a:endParaRPr>
          </a:p>
          <a:p>
            <a:pPr>
              <a:buClr>
                <a:schemeClr val="bg1"/>
              </a:buClr>
            </a:pPr>
            <a:r>
              <a:rPr lang="en-US" dirty="0"/>
              <a:t>Shipmate Fire Victim – GoFundMe: </a:t>
            </a:r>
            <a:r>
              <a:rPr lang="en-US" sz="1200" u="sng" dirty="0">
                <a:hlinkClick r:id="rId5"/>
              </a:rPr>
              <a:t>www.gofundme.com/f/rebuilding-after-the-fire-support-our-friend-the-hallidays</a:t>
            </a:r>
            <a:endParaRPr lang="en-US" sz="1200" dirty="0"/>
          </a:p>
          <a:p>
            <a:pPr>
              <a:buClr>
                <a:schemeClr val="bg1"/>
              </a:buClr>
            </a:pPr>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9CDC88C8-8381-AC8E-7815-428DE40C8E5A}"/>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F3CD0AE6-C3B9-3163-EEFF-2A3970464A0D}"/>
              </a:ext>
            </a:extLst>
          </p:cNvPr>
          <p:cNvSpPr>
            <a:spLocks noGrp="1"/>
          </p:cNvSpPr>
          <p:nvPr>
            <p:ph type="sldNum" sz="quarter" idx="12"/>
          </p:nvPr>
        </p:nvSpPr>
        <p:spPr/>
        <p:txBody>
          <a:bodyPr/>
          <a:lstStyle/>
          <a:p>
            <a:fld id="{3BB20912-B61B-467F-A69B-01071E01DB7E}" type="slidenum">
              <a:rPr lang="en-US" smtClean="0"/>
              <a:pPr/>
              <a:t>7</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99A1D6A2-9631-32CF-763E-A7ADE4FF068E}"/>
              </a:ext>
            </a:extLst>
          </p:cNvPr>
          <p:cNvSpPr>
            <a:spLocks noGrp="1"/>
          </p:cNvSpPr>
          <p:nvPr>
            <p:ph type="dt" sz="half" idx="10"/>
          </p:nvPr>
        </p:nvSpPr>
        <p:spPr/>
        <p:txBody>
          <a:bodyPr/>
          <a:lstStyle/>
          <a:p>
            <a:r>
              <a:rPr lang="en-US" dirty="0">
                <a:latin typeface="StarTrek Film BT" panose="020E060402020B020907" pitchFamily="34" charset="0"/>
              </a:rPr>
              <a:t>14 MAR 2026  1400 HRS</a:t>
            </a:r>
          </a:p>
        </p:txBody>
      </p:sp>
      <p:pic>
        <p:nvPicPr>
          <p:cNvPr id="7" name="Picture 6">
            <a:extLst>
              <a:ext uri="{FF2B5EF4-FFF2-40B4-BE49-F238E27FC236}">
                <a16:creationId xmlns:a16="http://schemas.microsoft.com/office/drawing/2014/main" id="{DF8238A3-8D56-453E-32FE-4766FE5D0E4A}"/>
              </a:ext>
            </a:extLst>
          </p:cNvPr>
          <p:cNvPicPr>
            <a:picLocks noChangeAspect="1"/>
          </p:cNvPicPr>
          <p:nvPr/>
        </p:nvPicPr>
        <p:blipFill>
          <a:blip r:embed="rId6"/>
          <a:stretch>
            <a:fillRect/>
          </a:stretch>
        </p:blipFill>
        <p:spPr>
          <a:xfrm>
            <a:off x="710115" y="2256930"/>
            <a:ext cx="202343" cy="202343"/>
          </a:xfrm>
          <a:prstGeom prst="rect">
            <a:avLst/>
          </a:prstGeom>
        </p:spPr>
      </p:pic>
      <p:pic>
        <p:nvPicPr>
          <p:cNvPr id="19" name="Picture 18">
            <a:extLst>
              <a:ext uri="{FF2B5EF4-FFF2-40B4-BE49-F238E27FC236}">
                <a16:creationId xmlns:a16="http://schemas.microsoft.com/office/drawing/2014/main" id="{3875ABF3-248A-E13B-361F-0068D4AC7381}"/>
              </a:ext>
            </a:extLst>
          </p:cNvPr>
          <p:cNvPicPr>
            <a:picLocks noChangeAspect="1"/>
          </p:cNvPicPr>
          <p:nvPr/>
        </p:nvPicPr>
        <p:blipFill>
          <a:blip r:embed="rId6"/>
          <a:stretch>
            <a:fillRect/>
          </a:stretch>
        </p:blipFill>
        <p:spPr>
          <a:xfrm>
            <a:off x="710114" y="2698315"/>
            <a:ext cx="202343" cy="202343"/>
          </a:xfrm>
          <a:prstGeom prst="rect">
            <a:avLst/>
          </a:prstGeom>
        </p:spPr>
      </p:pic>
      <p:pic>
        <p:nvPicPr>
          <p:cNvPr id="20" name="Picture 19">
            <a:extLst>
              <a:ext uri="{FF2B5EF4-FFF2-40B4-BE49-F238E27FC236}">
                <a16:creationId xmlns:a16="http://schemas.microsoft.com/office/drawing/2014/main" id="{B9CE3126-2F70-DCBA-B2AB-2F64B9D7985F}"/>
              </a:ext>
            </a:extLst>
          </p:cNvPr>
          <p:cNvPicPr>
            <a:picLocks noChangeAspect="1"/>
          </p:cNvPicPr>
          <p:nvPr/>
        </p:nvPicPr>
        <p:blipFill>
          <a:blip r:embed="rId6"/>
          <a:stretch>
            <a:fillRect/>
          </a:stretch>
        </p:blipFill>
        <p:spPr>
          <a:xfrm>
            <a:off x="701891" y="3139700"/>
            <a:ext cx="202343" cy="202343"/>
          </a:xfrm>
          <a:prstGeom prst="rect">
            <a:avLst/>
          </a:prstGeom>
        </p:spPr>
      </p:pic>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8B3E0A36-87EC-B357-304F-9FEE179D84B2}"/>
                  </a:ext>
                </a:extLst>
              </p:cNvPr>
              <p:cNvGraphicFramePr>
                <a:graphicFrameLocks noChangeAspect="1"/>
              </p:cNvGraphicFramePr>
              <p:nvPr>
                <p:extLst>
                  <p:ext uri="{D42A27DB-BD31-4B8C-83A1-F6EECF244321}">
                    <p14:modId xmlns:p14="http://schemas.microsoft.com/office/powerpoint/2010/main" val="1491474941"/>
                  </p:ext>
                </p:extLst>
              </p:nvPr>
            </p:nvGraphicFramePr>
            <p:xfrm>
              <a:off x="7802592" y="2281056"/>
              <a:ext cx="362309" cy="203799"/>
            </p:xfrm>
            <a:graphic>
              <a:graphicData uri="http://schemas.microsoft.com/office/powerpoint/2016/slidezoom">
                <pslz:sldZm>
                  <pslz:sldZmObj sldId="299" cId="894805217">
                    <pslz:zmPr id="{2813EEC8-F36D-4B38-9C99-4FF5CD665E13}" returnToParent="0" transitionDur="1000">
                      <p166:blipFill xmlns:p166="http://schemas.microsoft.com/office/powerpoint/2016/6/main">
                        <a:blip r:embed="rId7"/>
                        <a:stretch>
                          <a:fillRect/>
                        </a:stretch>
                      </p166:blipFill>
                      <p166:spPr xmlns:p166="http://schemas.microsoft.com/office/powerpoint/2016/6/main">
                        <a:xfrm>
                          <a:off x="0" y="0"/>
                          <a:ext cx="362309" cy="203799"/>
                        </a:xfrm>
                        <a:prstGeom prst="rect">
                          <a:avLst/>
                        </a:prstGeom>
                        <a:ln w="3175">
                          <a:solidFill>
                            <a:prstClr val="ltGray"/>
                          </a:solidFill>
                        </a:ln>
                      </p166:spPr>
                    </pslz:zmPr>
                  </pslz:sldZmObj>
                </pslz:sldZm>
              </a:graphicData>
            </a:graphic>
          </p:graphicFrame>
        </mc:Choice>
        <mc:Fallback xmlns="">
          <p:pic>
            <p:nvPicPr>
              <p:cNvPr id="22" name="Slide Zoom 21">
                <a:hlinkClick r:id="rId8" action="ppaction://hlinksldjump"/>
                <a:extLst>
                  <a:ext uri="{FF2B5EF4-FFF2-40B4-BE49-F238E27FC236}">
                    <a16:creationId xmlns:a16="http://schemas.microsoft.com/office/drawing/2014/main" id="{8B3E0A36-87EC-B357-304F-9FEE179D84B2}"/>
                  </a:ext>
                </a:extLst>
              </p:cNvPr>
              <p:cNvPicPr>
                <a:picLocks noGrp="1" noRot="1" noChangeAspect="1" noMove="1" noResize="1" noEditPoints="1" noAdjustHandles="1" noChangeArrowheads="1" noChangeShapeType="1"/>
              </p:cNvPicPr>
              <p:nvPr/>
            </p:nvPicPr>
            <p:blipFill>
              <a:blip r:embed="rId9"/>
              <a:stretch>
                <a:fillRect/>
              </a:stretch>
            </p:blipFill>
            <p:spPr>
              <a:xfrm>
                <a:off x="7802592" y="2281056"/>
                <a:ext cx="362309" cy="203799"/>
              </a:xfrm>
              <a:prstGeom prst="rect">
                <a:avLst/>
              </a:prstGeom>
              <a:ln w="3175">
                <a:solidFill>
                  <a:prstClr val="ltGray"/>
                </a:solidFill>
              </a:ln>
            </p:spPr>
          </p:pic>
        </mc:Fallback>
      </mc:AlternateContent>
    </p:spTree>
    <p:extLst>
      <p:ext uri="{BB962C8B-B14F-4D97-AF65-F5344CB8AC3E}">
        <p14:creationId xmlns:p14="http://schemas.microsoft.com/office/powerpoint/2010/main" val="391348277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ou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B210A-2FCE-2567-6A77-798B62741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DB5C3-1346-6ECA-1E0A-E0AFA47668B8}"/>
              </a:ext>
            </a:extLst>
          </p:cNvPr>
          <p:cNvSpPr>
            <a:spLocks noGrp="1"/>
          </p:cNvSpPr>
          <p:nvPr>
            <p:ph type="title"/>
          </p:nvPr>
        </p:nvSpPr>
        <p:spPr/>
        <p:txBody>
          <a:bodyPr/>
          <a:lstStyle/>
          <a:p>
            <a:r>
              <a:rPr lang="en-US" dirty="0">
                <a:latin typeface="Starfleet BdEx BT" panose="04020807030B02040304" pitchFamily="82" charset="0"/>
              </a:rPr>
              <a:t>Old Business</a:t>
            </a:r>
          </a:p>
        </p:txBody>
      </p:sp>
      <p:sp>
        <p:nvSpPr>
          <p:cNvPr id="4" name="Content Placeholder 3">
            <a:extLst>
              <a:ext uri="{FF2B5EF4-FFF2-40B4-BE49-F238E27FC236}">
                <a16:creationId xmlns:a16="http://schemas.microsoft.com/office/drawing/2014/main" id="{FBCC8BF5-3A41-D5FA-E7AD-E720939DDAF4}"/>
              </a:ext>
            </a:extLst>
          </p:cNvPr>
          <p:cNvSpPr>
            <a:spLocks noGrp="1"/>
          </p:cNvSpPr>
          <p:nvPr>
            <p:ph idx="1"/>
          </p:nvPr>
        </p:nvSpPr>
        <p:spPr/>
        <p:txBody>
          <a:bodyPr>
            <a:normAutofit/>
          </a:bodyPr>
          <a:lstStyle/>
          <a:p>
            <a:pPr>
              <a:buClr>
                <a:schemeClr val="bg1"/>
              </a:buClr>
            </a:pPr>
            <a:r>
              <a:rPr lang="en-US" dirty="0">
                <a:latin typeface="StarTrek Film BT" panose="020E060402020B020907" pitchFamily="34" charset="0"/>
              </a:rPr>
              <a:t>Remote Meeting Technology Deployment – Zoom </a:t>
            </a:r>
          </a:p>
          <a:p>
            <a:pPr>
              <a:buClr>
                <a:schemeClr val="bg1"/>
              </a:buClr>
            </a:pPr>
            <a:r>
              <a:rPr lang="en-US" dirty="0">
                <a:latin typeface="StarTrek Film BT" panose="020E060402020B020907" pitchFamily="34" charset="0"/>
              </a:rPr>
              <a:t>Appalachian Base Logo</a:t>
            </a:r>
          </a:p>
          <a:p>
            <a:pPr lvl="1"/>
            <a:r>
              <a:rPr lang="en-US" dirty="0">
                <a:latin typeface="StarTrek Film BT" panose="020E060402020B020907" pitchFamily="34" charset="0"/>
              </a:rPr>
              <a:t>Committee Formed Last Meeting</a:t>
            </a:r>
          </a:p>
          <a:p>
            <a:pPr lvl="1"/>
            <a:r>
              <a:rPr lang="en-US" dirty="0">
                <a:latin typeface="StarTrek Film BT" panose="020E060402020B020907" pitchFamily="34" charset="0"/>
              </a:rPr>
              <a:t>Vote on Logo</a:t>
            </a:r>
          </a:p>
          <a:p>
            <a:pPr>
              <a:buClr>
                <a:schemeClr val="bg1"/>
              </a:buClr>
            </a:pPr>
            <a:r>
              <a:rPr lang="en-US" dirty="0">
                <a:latin typeface="StarTrek Film BT" panose="020E060402020B020907" pitchFamily="34" charset="0"/>
              </a:rPr>
              <a:t>Appointments:</a:t>
            </a:r>
          </a:p>
          <a:p>
            <a:pPr lvl="1"/>
            <a:r>
              <a:rPr lang="en-US" dirty="0"/>
              <a:t>Membership Chair: Brian Rieck (Vice Commander)</a:t>
            </a:r>
          </a:p>
          <a:p>
            <a:pPr lvl="1"/>
            <a:r>
              <a:rPr lang="en-US" dirty="0">
                <a:latin typeface="StarTrek Film BT" panose="020E060402020B020907" pitchFamily="34" charset="0"/>
              </a:rPr>
              <a:t>Logo Chair: Brian Rieck (Vice Commander)</a:t>
            </a:r>
          </a:p>
          <a:p>
            <a:pPr lvl="1"/>
            <a:r>
              <a:rPr lang="en-US" dirty="0">
                <a:latin typeface="StarTrek Film BT" panose="020E060402020B020907" pitchFamily="34" charset="0"/>
              </a:rPr>
              <a:t>Logo Committee: Gil Kaelin, Jim Long</a:t>
            </a:r>
          </a:p>
          <a:p>
            <a:pPr lvl="1"/>
            <a:r>
              <a:rPr lang="en-US" dirty="0"/>
              <a:t>KAP(SS)4KID(SS) Chair: Gary Christopher</a:t>
            </a:r>
          </a:p>
          <a:p>
            <a:pPr lvl="1"/>
            <a:r>
              <a:rPr lang="en-US" dirty="0"/>
              <a:t>Web/Media Master: Alex Price (co-worker with Brian Rieck)</a:t>
            </a:r>
          </a:p>
          <a:p>
            <a:pPr lvl="1"/>
            <a:endParaRPr lang="en-US" dirty="0"/>
          </a:p>
          <a:p>
            <a:endParaRPr lang="en-US" dirty="0">
              <a:latin typeface="StarTrek Film BT" panose="020E060402020B020907" pitchFamily="34" charset="0"/>
            </a:endParaRPr>
          </a:p>
        </p:txBody>
      </p:sp>
      <p:sp>
        <p:nvSpPr>
          <p:cNvPr id="3" name="Footer Placeholder 2">
            <a:extLst>
              <a:ext uri="{FF2B5EF4-FFF2-40B4-BE49-F238E27FC236}">
                <a16:creationId xmlns:a16="http://schemas.microsoft.com/office/drawing/2014/main" id="{0A237EED-A3E2-3F31-B5E4-316B396BDDA6}"/>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6" name="Slide Number Placeholder 5">
            <a:extLst>
              <a:ext uri="{FF2B5EF4-FFF2-40B4-BE49-F238E27FC236}">
                <a16:creationId xmlns:a16="http://schemas.microsoft.com/office/drawing/2014/main" id="{B9F7D4C8-3C50-FB0B-E8CC-86F45004F070}"/>
              </a:ext>
            </a:extLst>
          </p:cNvPr>
          <p:cNvSpPr>
            <a:spLocks noGrp="1"/>
          </p:cNvSpPr>
          <p:nvPr>
            <p:ph type="sldNum" sz="quarter" idx="12"/>
          </p:nvPr>
        </p:nvSpPr>
        <p:spPr/>
        <p:txBody>
          <a:bodyPr/>
          <a:lstStyle/>
          <a:p>
            <a:fld id="{3BB20912-B61B-467F-A69B-01071E01DB7E}" type="slidenum">
              <a:rPr lang="en-US" smtClean="0"/>
              <a:pPr/>
              <a:t>8</a:t>
            </a:fld>
            <a:endParaRPr lang="en-US">
              <a:latin typeface="StarTrek Film BT" panose="020E060402020B020907" pitchFamily="34" charset="0"/>
            </a:endParaRPr>
          </a:p>
        </p:txBody>
      </p:sp>
      <p:sp>
        <p:nvSpPr>
          <p:cNvPr id="7" name="Date Placeholder 6">
            <a:extLst>
              <a:ext uri="{FF2B5EF4-FFF2-40B4-BE49-F238E27FC236}">
                <a16:creationId xmlns:a16="http://schemas.microsoft.com/office/drawing/2014/main" id="{0570FFDA-B8B5-6B09-43C2-B05F7E59039F}"/>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pic>
        <p:nvPicPr>
          <p:cNvPr id="8" name="Picture 7">
            <a:extLst>
              <a:ext uri="{FF2B5EF4-FFF2-40B4-BE49-F238E27FC236}">
                <a16:creationId xmlns:a16="http://schemas.microsoft.com/office/drawing/2014/main" id="{38733BF4-51AC-F98B-A3EE-809266830C15}"/>
              </a:ext>
            </a:extLst>
          </p:cNvPr>
          <p:cNvPicPr>
            <a:picLocks noChangeAspect="1"/>
          </p:cNvPicPr>
          <p:nvPr/>
        </p:nvPicPr>
        <p:blipFill>
          <a:blip r:embed="rId3"/>
          <a:stretch>
            <a:fillRect/>
          </a:stretch>
        </p:blipFill>
        <p:spPr>
          <a:xfrm>
            <a:off x="679923" y="2666086"/>
            <a:ext cx="214095" cy="214095"/>
          </a:xfrm>
          <a:prstGeom prst="rect">
            <a:avLst/>
          </a:prstGeom>
        </p:spPr>
      </p:pic>
      <p:pic>
        <p:nvPicPr>
          <p:cNvPr id="11" name="Picture 10">
            <a:extLst>
              <a:ext uri="{FF2B5EF4-FFF2-40B4-BE49-F238E27FC236}">
                <a16:creationId xmlns:a16="http://schemas.microsoft.com/office/drawing/2014/main" id="{42E98A45-AE71-FABC-4F91-E9EFFD420AF9}"/>
              </a:ext>
            </a:extLst>
          </p:cNvPr>
          <p:cNvPicPr>
            <a:picLocks noChangeAspect="1"/>
          </p:cNvPicPr>
          <p:nvPr/>
        </p:nvPicPr>
        <p:blipFill>
          <a:blip r:embed="rId4"/>
          <a:stretch>
            <a:fillRect/>
          </a:stretch>
        </p:blipFill>
        <p:spPr>
          <a:xfrm>
            <a:off x="685800" y="3798116"/>
            <a:ext cx="202343" cy="202343"/>
          </a:xfrm>
          <a:prstGeom prst="rect">
            <a:avLst/>
          </a:prstGeom>
        </p:spPr>
      </p:pic>
      <p:pic>
        <p:nvPicPr>
          <p:cNvPr id="12" name="Picture 11">
            <a:extLst>
              <a:ext uri="{FF2B5EF4-FFF2-40B4-BE49-F238E27FC236}">
                <a16:creationId xmlns:a16="http://schemas.microsoft.com/office/drawing/2014/main" id="{DD0C2475-5165-FEA6-EFA9-1610508A2D0B}"/>
              </a:ext>
            </a:extLst>
          </p:cNvPr>
          <p:cNvPicPr>
            <a:picLocks noChangeAspect="1"/>
          </p:cNvPicPr>
          <p:nvPr/>
        </p:nvPicPr>
        <p:blipFill>
          <a:blip r:embed="rId4"/>
          <a:stretch>
            <a:fillRect/>
          </a:stretch>
        </p:blipFill>
        <p:spPr>
          <a:xfrm>
            <a:off x="679923" y="2293992"/>
            <a:ext cx="202343" cy="202343"/>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6E9BEE5C-2048-A7CB-FB0C-AC491AB4015E}"/>
                  </a:ext>
                </a:extLst>
              </p:cNvPr>
              <p:cNvGraphicFramePr>
                <a:graphicFrameLocks noChangeAspect="1"/>
              </p:cNvGraphicFramePr>
              <p:nvPr>
                <p:extLst>
                  <p:ext uri="{D42A27DB-BD31-4B8C-83A1-F6EECF244321}">
                    <p14:modId xmlns:p14="http://schemas.microsoft.com/office/powerpoint/2010/main" val="1355565964"/>
                  </p:ext>
                </p:extLst>
              </p:nvPr>
            </p:nvGraphicFramePr>
            <p:xfrm>
              <a:off x="3007743" y="3372118"/>
              <a:ext cx="421257" cy="236957"/>
            </p:xfrm>
            <a:graphic>
              <a:graphicData uri="http://schemas.microsoft.com/office/powerpoint/2016/slidezoom">
                <pslz:sldZm>
                  <pslz:sldZmObj sldId="294" cId="702710485">
                    <pslz:zmPr id="{CA7DD7D3-17E7-4C9A-BFCE-67B9E8BD32C4}" returnToParent="0" transitionDur="1000">
                      <p166:blipFill xmlns:p166="http://schemas.microsoft.com/office/powerpoint/2016/6/main">
                        <a:blip r:embed="rId5"/>
                        <a:stretch>
                          <a:fillRect/>
                        </a:stretch>
                      </p166:blipFill>
                      <p166:spPr xmlns:p166="http://schemas.microsoft.com/office/powerpoint/2016/6/main">
                        <a:xfrm>
                          <a:off x="0" y="0"/>
                          <a:ext cx="421257" cy="236957"/>
                        </a:xfrm>
                        <a:prstGeom prst="rect">
                          <a:avLst/>
                        </a:prstGeom>
                        <a:ln w="3175">
                          <a:solidFill>
                            <a:prstClr val="ltGray"/>
                          </a:solidFill>
                        </a:ln>
                      </p166:spPr>
                    </pslz:zmPr>
                  </pslz:sldZmObj>
                </pslz:sldZm>
              </a:graphicData>
            </a:graphic>
          </p:graphicFrame>
        </mc:Choice>
        <mc:Fallback xmlns="">
          <p:pic>
            <p:nvPicPr>
              <p:cNvPr id="10" name="Slide Zoom 9">
                <a:hlinkClick r:id="rId6" action="ppaction://hlinksldjump"/>
                <a:extLst>
                  <a:ext uri="{FF2B5EF4-FFF2-40B4-BE49-F238E27FC236}">
                    <a16:creationId xmlns:a16="http://schemas.microsoft.com/office/drawing/2014/main" id="{6E9BEE5C-2048-A7CB-FB0C-AC491AB4015E}"/>
                  </a:ext>
                </a:extLst>
              </p:cNvPr>
              <p:cNvPicPr>
                <a:picLocks noGrp="1" noRot="1" noChangeAspect="1" noMove="1" noResize="1" noEditPoints="1" noAdjustHandles="1" noChangeArrowheads="1" noChangeShapeType="1"/>
              </p:cNvPicPr>
              <p:nvPr/>
            </p:nvPicPr>
            <p:blipFill>
              <a:blip r:embed="rId7"/>
              <a:stretch>
                <a:fillRect/>
              </a:stretch>
            </p:blipFill>
            <p:spPr>
              <a:xfrm>
                <a:off x="3007743" y="3372118"/>
                <a:ext cx="421257" cy="236957"/>
              </a:xfrm>
              <a:prstGeom prst="rect">
                <a:avLst/>
              </a:prstGeom>
              <a:ln w="3175">
                <a:solidFill>
                  <a:prstClr val="ltGray"/>
                </a:solidFill>
              </a:ln>
            </p:spPr>
          </p:pic>
        </mc:Fallback>
      </mc:AlternateContent>
    </p:spTree>
    <p:extLst>
      <p:ext uri="{BB962C8B-B14F-4D97-AF65-F5344CB8AC3E}">
        <p14:creationId xmlns:p14="http://schemas.microsoft.com/office/powerpoint/2010/main" val="347514552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par>
                          <p:cTn id="26" fill="hold">
                            <p:stCondLst>
                              <p:cond delay="1000"/>
                            </p:stCondLst>
                            <p:childTnLst>
                              <p:par>
                                <p:cTn id="27" presetID="6" presetClass="entr" presetSubtype="32"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ou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22" presetClass="entr" presetSubtype="8"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wipe(left)">
                                      <p:cBhvr>
                                        <p:cTn id="41" dur="500"/>
                                        <p:tgtEl>
                                          <p:spTgt spid="4">
                                            <p:txEl>
                                              <p:pRg st="6" end="6"/>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left)">
                                      <p:cBhvr>
                                        <p:cTn id="44" dur="500"/>
                                        <p:tgtEl>
                                          <p:spTgt spid="4">
                                            <p:txEl>
                                              <p:pRg st="5" end="5"/>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left)">
                                      <p:cBhvr>
                                        <p:cTn id="47" dur="500"/>
                                        <p:tgtEl>
                                          <p:spTgt spid="4">
                                            <p:txEl>
                                              <p:pRg st="7" end="7"/>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wipe(left)">
                                      <p:cBhvr>
                                        <p:cTn id="50" dur="500"/>
                                        <p:tgtEl>
                                          <p:spTgt spid="4">
                                            <p:txEl>
                                              <p:pRg st="8" end="8"/>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Effect transition="in" filter="wipe(left)">
                                      <p:cBhvr>
                                        <p:cTn id="5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7E1D-7003-DA46-2914-62E719368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23CE5-6539-9812-07A2-537A2EC1D955}"/>
              </a:ext>
            </a:extLst>
          </p:cNvPr>
          <p:cNvSpPr>
            <a:spLocks noGrp="1"/>
          </p:cNvSpPr>
          <p:nvPr>
            <p:ph type="title"/>
          </p:nvPr>
        </p:nvSpPr>
        <p:spPr/>
        <p:txBody>
          <a:bodyPr/>
          <a:lstStyle/>
          <a:p>
            <a:r>
              <a:rPr lang="en-US" dirty="0">
                <a:latin typeface="Starfleet BdEx BT" panose="04020807030B02040304" pitchFamily="82" charset="0"/>
              </a:rPr>
              <a:t>Old Business</a:t>
            </a:r>
          </a:p>
        </p:txBody>
      </p:sp>
      <p:sp>
        <p:nvSpPr>
          <p:cNvPr id="3" name="Footer Placeholder 2">
            <a:extLst>
              <a:ext uri="{FF2B5EF4-FFF2-40B4-BE49-F238E27FC236}">
                <a16:creationId xmlns:a16="http://schemas.microsoft.com/office/drawing/2014/main" id="{46F741B7-B7EB-F91C-779E-44A867761BF1}"/>
              </a:ext>
            </a:extLst>
          </p:cNvPr>
          <p:cNvSpPr>
            <a:spLocks noGrp="1"/>
          </p:cNvSpPr>
          <p:nvPr>
            <p:ph type="ftr" sz="quarter" idx="11"/>
          </p:nvPr>
        </p:nvSpPr>
        <p:spPr/>
        <p:txBody>
          <a:bodyPr/>
          <a:lstStyle/>
          <a:p>
            <a:r>
              <a:rPr lang="en-US" dirty="0"/>
              <a:t>USSVI Appalachian Base Membership Meeting</a:t>
            </a:r>
            <a:endParaRPr lang="en-US" dirty="0">
              <a:latin typeface="StarTrek Film BT" panose="020E060402020B020907" pitchFamily="34" charset="0"/>
            </a:endParaRPr>
          </a:p>
        </p:txBody>
      </p:sp>
      <p:sp>
        <p:nvSpPr>
          <p:cNvPr id="5" name="Slide Number Placeholder 4">
            <a:extLst>
              <a:ext uri="{FF2B5EF4-FFF2-40B4-BE49-F238E27FC236}">
                <a16:creationId xmlns:a16="http://schemas.microsoft.com/office/drawing/2014/main" id="{7B39A68E-4811-5605-DBC8-E75285D6E2C6}"/>
              </a:ext>
            </a:extLst>
          </p:cNvPr>
          <p:cNvSpPr>
            <a:spLocks noGrp="1"/>
          </p:cNvSpPr>
          <p:nvPr>
            <p:ph type="sldNum" sz="quarter" idx="12"/>
          </p:nvPr>
        </p:nvSpPr>
        <p:spPr/>
        <p:txBody>
          <a:bodyPr/>
          <a:lstStyle/>
          <a:p>
            <a:fld id="{3BB20912-B61B-467F-A69B-01071E01DB7E}" type="slidenum">
              <a:rPr lang="en-US" smtClean="0"/>
              <a:pPr/>
              <a:t>9</a:t>
            </a:fld>
            <a:endParaRPr lang="en-US">
              <a:latin typeface="StarTrek Film BT" panose="020E060402020B020907" pitchFamily="34" charset="0"/>
            </a:endParaRPr>
          </a:p>
        </p:txBody>
      </p:sp>
      <p:sp>
        <p:nvSpPr>
          <p:cNvPr id="6" name="Date Placeholder 5">
            <a:extLst>
              <a:ext uri="{FF2B5EF4-FFF2-40B4-BE49-F238E27FC236}">
                <a16:creationId xmlns:a16="http://schemas.microsoft.com/office/drawing/2014/main" id="{78419D89-6C2B-2703-57FC-4011E47BE0FE}"/>
              </a:ext>
            </a:extLst>
          </p:cNvPr>
          <p:cNvSpPr>
            <a:spLocks noGrp="1"/>
          </p:cNvSpPr>
          <p:nvPr>
            <p:ph type="dt" sz="half" idx="10"/>
          </p:nvPr>
        </p:nvSpPr>
        <p:spPr/>
        <p:txBody>
          <a:bodyPr/>
          <a:lstStyle/>
          <a:p>
            <a:r>
              <a:rPr lang="en-US">
                <a:latin typeface="StarTrek Film BT" panose="020E060402020B020907" pitchFamily="34" charset="0"/>
              </a:rPr>
              <a:t>14 MAR 2026  1400 HRS</a:t>
            </a:r>
            <a:endParaRPr lang="en-US" dirty="0">
              <a:latin typeface="StarTrek Film BT" panose="020E060402020B020907" pitchFamily="34" charset="0"/>
            </a:endParaRPr>
          </a:p>
        </p:txBody>
      </p:sp>
      <p:sp>
        <p:nvSpPr>
          <p:cNvPr id="10" name="Content Placeholder 3">
            <a:extLst>
              <a:ext uri="{FF2B5EF4-FFF2-40B4-BE49-F238E27FC236}">
                <a16:creationId xmlns:a16="http://schemas.microsoft.com/office/drawing/2014/main" id="{67A603DE-3B3A-D547-35DE-8A42958F17D8}"/>
              </a:ext>
            </a:extLst>
          </p:cNvPr>
          <p:cNvSpPr>
            <a:spLocks noGrp="1"/>
          </p:cNvSpPr>
          <p:nvPr>
            <p:ph idx="1"/>
          </p:nvPr>
        </p:nvSpPr>
        <p:spPr>
          <a:xfrm>
            <a:off x="685800" y="2194560"/>
            <a:ext cx="10820400" cy="4024125"/>
          </a:xfrm>
        </p:spPr>
        <p:txBody>
          <a:bodyPr>
            <a:normAutofit lnSpcReduction="10000"/>
          </a:bodyPr>
          <a:lstStyle/>
          <a:p>
            <a:pPr>
              <a:buClr>
                <a:schemeClr val="bg1"/>
              </a:buClr>
            </a:pPr>
            <a:r>
              <a:rPr lang="en-US" dirty="0">
                <a:latin typeface="StarTrek Film BT" panose="020E060402020B020907" pitchFamily="34" charset="0"/>
              </a:rPr>
              <a:t>Membership Committee – Volunteer with Vice Commander</a:t>
            </a:r>
          </a:p>
          <a:p>
            <a:pPr lvl="1"/>
            <a:r>
              <a:rPr lang="en-US" dirty="0">
                <a:latin typeface="StarTrek Film BT" panose="020E060402020B020907" pitchFamily="34" charset="0"/>
              </a:rPr>
              <a:t>Recruiting Events – Partner or Schedule Events (e.g., Veteran Fair, Appalachian Fair, VA)</a:t>
            </a:r>
          </a:p>
          <a:p>
            <a:pPr lvl="1"/>
            <a:r>
              <a:rPr lang="en-US" dirty="0">
                <a:latin typeface="StarTrek Film BT" panose="020E060402020B020907" pitchFamily="34" charset="0"/>
              </a:rPr>
              <a:t>Recruiting Items – Table Sign/Cover, Tent, Swag, Certificate, Challenge Coins</a:t>
            </a:r>
          </a:p>
          <a:p>
            <a:pPr>
              <a:buClr>
                <a:schemeClr val="bg1"/>
              </a:buClr>
            </a:pPr>
            <a:r>
              <a:rPr lang="en-US" dirty="0">
                <a:latin typeface="StarTrek Film BT" panose="020E060402020B020907" pitchFamily="34" charset="0"/>
              </a:rPr>
              <a:t>Programming Committee – Volunteer with Secretary</a:t>
            </a:r>
          </a:p>
          <a:p>
            <a:pPr lvl="1"/>
            <a:r>
              <a:rPr lang="en-US" dirty="0"/>
              <a:t>Charity – USSVI Foundation, KAP(SS)4KID(SS), Boat Sponsorship</a:t>
            </a:r>
          </a:p>
          <a:p>
            <a:pPr lvl="1"/>
            <a:r>
              <a:rPr lang="en-US" dirty="0"/>
              <a:t>Community Engagement – Monuments at Veteran Memorials, Parades, Schools</a:t>
            </a:r>
          </a:p>
          <a:p>
            <a:pPr lvl="1"/>
            <a:r>
              <a:rPr lang="en-US" dirty="0"/>
              <a:t>Base Activities – Events/Venues, Cadence, Wives’ Involvement</a:t>
            </a:r>
          </a:p>
          <a:p>
            <a:pPr lvl="1"/>
            <a:r>
              <a:rPr lang="en-US" dirty="0"/>
              <a:t>Membership Recognition – Rickover Club, Holland Club, Sailor of the Year</a:t>
            </a:r>
          </a:p>
          <a:p>
            <a:pPr>
              <a:buClr>
                <a:schemeClr val="bg1"/>
              </a:buClr>
            </a:pPr>
            <a:r>
              <a:rPr lang="en-US" dirty="0">
                <a:latin typeface="StarTrek Film BT" panose="020E060402020B020907" pitchFamily="34" charset="0"/>
              </a:rPr>
              <a:t>Fundraising Committee – Volunteer with Treasurer</a:t>
            </a:r>
          </a:p>
          <a:p>
            <a:pPr lvl="1"/>
            <a:r>
              <a:rPr lang="en-US" dirty="0"/>
              <a:t>Raffles, Silent Auction, 50/50</a:t>
            </a:r>
          </a:p>
          <a:p>
            <a:pPr lvl="1"/>
            <a:r>
              <a:rPr lang="en-US" dirty="0">
                <a:latin typeface="StarTrek Film BT" panose="020E060402020B020907" pitchFamily="34" charset="0"/>
              </a:rPr>
              <a:t>Meals – Bring in prepared food and serve (sell tickets), B</a:t>
            </a:r>
            <a:r>
              <a:rPr lang="en-US" dirty="0"/>
              <a:t>ase activity charges</a:t>
            </a:r>
          </a:p>
          <a:p>
            <a:pPr lvl="1"/>
            <a:r>
              <a:rPr lang="en-US" dirty="0">
                <a:latin typeface="StarTrek Film BT" panose="020E060402020B020907" pitchFamily="34" charset="0"/>
              </a:rPr>
              <a:t>Advertising, Donations</a:t>
            </a:r>
          </a:p>
          <a:p>
            <a:pPr lvl="1"/>
            <a:endParaRPr lang="en-US" dirty="0">
              <a:latin typeface="StarTrek Film BT" panose="020E060402020B020907" pitchFamily="34" charset="0"/>
            </a:endParaRPr>
          </a:p>
          <a:p>
            <a:endParaRPr lang="en-US" dirty="0">
              <a:latin typeface="StarTrek Film BT" panose="020E060402020B020907" pitchFamily="34" charset="0"/>
            </a:endParaRPr>
          </a:p>
        </p:txBody>
      </p:sp>
      <p:pic>
        <p:nvPicPr>
          <p:cNvPr id="15" name="Picture 14">
            <a:extLst>
              <a:ext uri="{FF2B5EF4-FFF2-40B4-BE49-F238E27FC236}">
                <a16:creationId xmlns:a16="http://schemas.microsoft.com/office/drawing/2014/main" id="{A9D76026-2035-0F26-4CD0-392EA001D9C4}"/>
              </a:ext>
            </a:extLst>
          </p:cNvPr>
          <p:cNvPicPr>
            <a:picLocks noChangeAspect="1"/>
          </p:cNvPicPr>
          <p:nvPr/>
        </p:nvPicPr>
        <p:blipFill>
          <a:blip r:embed="rId3"/>
          <a:stretch>
            <a:fillRect/>
          </a:stretch>
        </p:blipFill>
        <p:spPr>
          <a:xfrm>
            <a:off x="685800" y="2234842"/>
            <a:ext cx="214095" cy="214095"/>
          </a:xfrm>
          <a:prstGeom prst="rect">
            <a:avLst/>
          </a:prstGeom>
        </p:spPr>
      </p:pic>
      <p:pic>
        <p:nvPicPr>
          <p:cNvPr id="16" name="Picture 15">
            <a:extLst>
              <a:ext uri="{FF2B5EF4-FFF2-40B4-BE49-F238E27FC236}">
                <a16:creationId xmlns:a16="http://schemas.microsoft.com/office/drawing/2014/main" id="{06126E25-CEFB-7BD0-E64A-A6C6BAB26B07}"/>
              </a:ext>
            </a:extLst>
          </p:cNvPr>
          <p:cNvPicPr>
            <a:picLocks noChangeAspect="1"/>
          </p:cNvPicPr>
          <p:nvPr/>
        </p:nvPicPr>
        <p:blipFill>
          <a:blip r:embed="rId3"/>
          <a:stretch>
            <a:fillRect/>
          </a:stretch>
        </p:blipFill>
        <p:spPr>
          <a:xfrm>
            <a:off x="685800" y="3240784"/>
            <a:ext cx="214095" cy="214095"/>
          </a:xfrm>
          <a:prstGeom prst="rect">
            <a:avLst/>
          </a:prstGeom>
        </p:spPr>
      </p:pic>
      <p:pic>
        <p:nvPicPr>
          <p:cNvPr id="17" name="Picture 16">
            <a:extLst>
              <a:ext uri="{FF2B5EF4-FFF2-40B4-BE49-F238E27FC236}">
                <a16:creationId xmlns:a16="http://schemas.microsoft.com/office/drawing/2014/main" id="{51CEF12F-44C8-20C1-D872-3D26346DACA1}"/>
              </a:ext>
            </a:extLst>
          </p:cNvPr>
          <p:cNvPicPr>
            <a:picLocks noChangeAspect="1"/>
          </p:cNvPicPr>
          <p:nvPr/>
        </p:nvPicPr>
        <p:blipFill>
          <a:blip r:embed="rId3"/>
          <a:stretch>
            <a:fillRect/>
          </a:stretch>
        </p:blipFill>
        <p:spPr>
          <a:xfrm>
            <a:off x="685799" y="4864540"/>
            <a:ext cx="214095" cy="214095"/>
          </a:xfrm>
          <a:prstGeom prst="rect">
            <a:avLst/>
          </a:prstGeom>
        </p:spPr>
      </p:pic>
    </p:spTree>
    <p:extLst>
      <p:ext uri="{BB962C8B-B14F-4D97-AF65-F5344CB8AC3E}">
        <p14:creationId xmlns:p14="http://schemas.microsoft.com/office/powerpoint/2010/main" val="429443087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wipe(left)">
                                      <p:cBhvr>
                                        <p:cTn id="14" dur="500"/>
                                        <p:tgtEl>
                                          <p:spTgt spid="10">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left)">
                                      <p:cBhvr>
                                        <p:cTn id="25" dur="500"/>
                                        <p:tgtEl>
                                          <p:spTgt spid="10">
                                            <p:txEl>
                                              <p:pRg st="3" end="3"/>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wipe(left)">
                                      <p:cBhvr>
                                        <p:cTn id="29" dur="500"/>
                                        <p:tgtEl>
                                          <p:spTgt spid="10">
                                            <p:txEl>
                                              <p:pRg st="4" end="4"/>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wipe(left)">
                                      <p:cBhvr>
                                        <p:cTn id="35" dur="500"/>
                                        <p:tgtEl>
                                          <p:spTgt spid="10">
                                            <p:txEl>
                                              <p:pRg st="6" end="6"/>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
                                            <p:txEl>
                                              <p:pRg st="7" end="7"/>
                                            </p:txEl>
                                          </p:spTgt>
                                        </p:tgtEl>
                                        <p:attrNameLst>
                                          <p:attrName>style.visibility</p:attrName>
                                        </p:attrNameLst>
                                      </p:cBhvr>
                                      <p:to>
                                        <p:strVal val="visible"/>
                                      </p:to>
                                    </p:set>
                                    <p:animEffect transition="in" filter="wipe(left)">
                                      <p:cBhvr>
                                        <p:cTn id="38" dur="500"/>
                                        <p:tgtEl>
                                          <p:spTgt spid="10">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10">
                                            <p:txEl>
                                              <p:pRg st="8" end="8"/>
                                            </p:txEl>
                                          </p:spTgt>
                                        </p:tgtEl>
                                        <p:attrNameLst>
                                          <p:attrName>style.visibility</p:attrName>
                                        </p:attrNameLst>
                                      </p:cBhvr>
                                      <p:to>
                                        <p:strVal val="visible"/>
                                      </p:to>
                                    </p:set>
                                    <p:animEffect transition="in" filter="wipe(left)">
                                      <p:cBhvr>
                                        <p:cTn id="46" dur="500"/>
                                        <p:tgtEl>
                                          <p:spTgt spid="10">
                                            <p:txEl>
                                              <p:pRg st="8" end="8"/>
                                            </p:txEl>
                                          </p:spTgt>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0">
                                            <p:txEl>
                                              <p:pRg st="9" end="9"/>
                                            </p:txEl>
                                          </p:spTgt>
                                        </p:tgtEl>
                                        <p:attrNameLst>
                                          <p:attrName>style.visibility</p:attrName>
                                        </p:attrNameLst>
                                      </p:cBhvr>
                                      <p:to>
                                        <p:strVal val="visible"/>
                                      </p:to>
                                    </p:set>
                                    <p:animEffect transition="in" filter="wipe(left)">
                                      <p:cBhvr>
                                        <p:cTn id="50" dur="500"/>
                                        <p:tgtEl>
                                          <p:spTgt spid="10">
                                            <p:txEl>
                                              <p:pRg st="9" end="9"/>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10">
                                            <p:txEl>
                                              <p:pRg st="10" end="10"/>
                                            </p:txEl>
                                          </p:spTgt>
                                        </p:tgtEl>
                                        <p:attrNameLst>
                                          <p:attrName>style.visibility</p:attrName>
                                        </p:attrNameLst>
                                      </p:cBhvr>
                                      <p:to>
                                        <p:strVal val="visible"/>
                                      </p:to>
                                    </p:set>
                                    <p:animEffect transition="in" filter="wipe(left)">
                                      <p:cBhvr>
                                        <p:cTn id="53" dur="500"/>
                                        <p:tgtEl>
                                          <p:spTgt spid="10">
                                            <p:txEl>
                                              <p:pRg st="10" end="10"/>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10">
                                            <p:txEl>
                                              <p:pRg st="11" end="11"/>
                                            </p:txEl>
                                          </p:spTgt>
                                        </p:tgtEl>
                                        <p:attrNameLst>
                                          <p:attrName>style.visibility</p:attrName>
                                        </p:attrNameLst>
                                      </p:cBhvr>
                                      <p:to>
                                        <p:strVal val="visible"/>
                                      </p:to>
                                    </p:set>
                                    <p:animEffect transition="in" filter="wipe(left)">
                                      <p:cBhvr>
                                        <p:cTn id="56"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TM04033937[[fn=Vapor Trail]]</Template>
  <TotalTime>3748</TotalTime>
  <Words>3453</Words>
  <Application>Microsoft Office PowerPoint</Application>
  <PresentationFormat>Widescreen</PresentationFormat>
  <Paragraphs>772</Paragraphs>
  <Slides>40</Slides>
  <Notes>40</Notes>
  <HiddenSlides>14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Aptos</vt:lpstr>
      <vt:lpstr>Arial</vt:lpstr>
      <vt:lpstr>Starfleet BdEx BT</vt:lpstr>
      <vt:lpstr>StarTrek Film BT</vt:lpstr>
      <vt:lpstr>Verdana</vt:lpstr>
      <vt:lpstr>Vapor Trail</vt:lpstr>
      <vt:lpstr>USSVI Appalachian Base Membership Meeting</vt:lpstr>
      <vt:lpstr>Agenda</vt:lpstr>
      <vt:lpstr>Moment of Silence</vt:lpstr>
      <vt:lpstr>Invocation</vt:lpstr>
      <vt:lpstr>USSVI Creed</vt:lpstr>
      <vt:lpstr>Announcements</vt:lpstr>
      <vt:lpstr>Correspondence</vt:lpstr>
      <vt:lpstr>Old Business</vt:lpstr>
      <vt:lpstr>Old Business</vt:lpstr>
      <vt:lpstr>Old Business</vt:lpstr>
      <vt:lpstr>New Business</vt:lpstr>
      <vt:lpstr>New Business</vt:lpstr>
      <vt:lpstr>Good of the Order</vt:lpstr>
      <vt:lpstr>Good of the Order</vt:lpstr>
      <vt:lpstr>Benediction</vt:lpstr>
      <vt:lpstr>Adjourned</vt:lpstr>
      <vt:lpstr>Appendix</vt:lpstr>
      <vt:lpstr>Zoom Protocols</vt:lpstr>
      <vt:lpstr>Tolling of the Boats</vt:lpstr>
      <vt:lpstr>Tolling of the Boats</vt:lpstr>
      <vt:lpstr>Tolling of the Boats</vt:lpstr>
      <vt:lpstr>Tolling of the Boats</vt:lpstr>
      <vt:lpstr>Tolling of the Boats</vt:lpstr>
      <vt:lpstr>Tolling of the Boats</vt:lpstr>
      <vt:lpstr>Tolling of the Boats</vt:lpstr>
      <vt:lpstr>Tolling of the Boats</vt:lpstr>
      <vt:lpstr>Tolling of the Boats</vt:lpstr>
      <vt:lpstr>Tolling of the Boats</vt:lpstr>
      <vt:lpstr>Tolling of the Boats</vt:lpstr>
      <vt:lpstr>Tolling of the Boats</vt:lpstr>
      <vt:lpstr>Tolling of the Boats</vt:lpstr>
      <vt:lpstr>Blue Nose Ice Breaker</vt:lpstr>
      <vt:lpstr>Action Items</vt:lpstr>
      <vt:lpstr>National Web Site</vt:lpstr>
      <vt:lpstr>Binnacle List</vt:lpstr>
      <vt:lpstr>Strength</vt:lpstr>
      <vt:lpstr>Base Logo Ground Rules</vt:lpstr>
      <vt:lpstr>Base Logo</vt:lpstr>
      <vt:lpstr>Veteran’s Fair</vt:lpstr>
      <vt:lpstr>VA Mountain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 Bennett</dc:creator>
  <cp:lastModifiedBy>Ron Bennett</cp:lastModifiedBy>
  <cp:revision>120</cp:revision>
  <cp:lastPrinted>2026-03-07T14:32:26Z</cp:lastPrinted>
  <dcterms:created xsi:type="dcterms:W3CDTF">2026-02-10T14:48:10Z</dcterms:created>
  <dcterms:modified xsi:type="dcterms:W3CDTF">2026-04-18T12:27:01Z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MAR 2026</vt:lpwstr>
  </property>
  <property fmtid="{D5CDD505-2E9C-101B-9397-08002B2CF9AE}" pid="3" name="Office">
    <vt:lpwstr>AmVets Post 5, Bristol, VA</vt:lpwstr>
  </property>
  <property fmtid="{D5CDD505-2E9C-101B-9397-08002B2CF9AE}" pid="4" name="Recorded date">
    <vt:lpwstr>14 MAR 2026 1400 HRS</vt:lpwstr>
  </property>
</Properties>
</file>